
<file path=[Content_Types].xml><?xml version="1.0" encoding="utf-8"?>
<Types xmlns="http://schemas.openxmlformats.org/package/2006/content-types">
  <Default Extension="png" ContentType="image/png"/>
  <Default Extension="jpeg" ContentType="image/jpe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handoutMasterIdLst>
    <p:handoutMasterId r:id="rId42"/>
  </p:handoutMasterIdLst>
  <p:sldIdLst>
    <p:sldId id="256" r:id="rId3"/>
    <p:sldId id="333" r:id="rId5"/>
    <p:sldId id="259" r:id="rId6"/>
    <p:sldId id="295" r:id="rId7"/>
    <p:sldId id="296" r:id="rId8"/>
    <p:sldId id="297" r:id="rId9"/>
    <p:sldId id="298" r:id="rId10"/>
    <p:sldId id="299" r:id="rId11"/>
    <p:sldId id="366" r:id="rId12"/>
    <p:sldId id="300" r:id="rId13"/>
    <p:sldId id="367" r:id="rId14"/>
    <p:sldId id="301" r:id="rId15"/>
    <p:sldId id="394" r:id="rId16"/>
    <p:sldId id="313" r:id="rId17"/>
    <p:sldId id="302" r:id="rId18"/>
    <p:sldId id="303" r:id="rId19"/>
    <p:sldId id="304" r:id="rId20"/>
    <p:sldId id="291" r:id="rId21"/>
    <p:sldId id="335" r:id="rId22"/>
    <p:sldId id="305" r:id="rId23"/>
    <p:sldId id="334" r:id="rId24"/>
    <p:sldId id="306" r:id="rId25"/>
    <p:sldId id="307" r:id="rId26"/>
    <p:sldId id="308" r:id="rId27"/>
    <p:sldId id="317" r:id="rId28"/>
    <p:sldId id="292" r:id="rId29"/>
    <p:sldId id="336" r:id="rId30"/>
    <p:sldId id="314" r:id="rId31"/>
    <p:sldId id="309" r:id="rId32"/>
    <p:sldId id="315" r:id="rId33"/>
    <p:sldId id="310" r:id="rId34"/>
    <p:sldId id="311" r:id="rId35"/>
    <p:sldId id="337" r:id="rId36"/>
    <p:sldId id="395" r:id="rId37"/>
    <p:sldId id="316" r:id="rId38"/>
    <p:sldId id="312" r:id="rId39"/>
    <p:sldId id="318" r:id="rId40"/>
    <p:sldId id="267" r:id="rId41"/>
  </p:sldIdLst>
  <p:sldSz cx="12192000" cy="6858000"/>
  <p:notesSz cx="6858000" cy="9144000"/>
  <p:embeddedFontLst>
    <p:embeddedFont>
      <p:font typeface="华文隶书" panose="02010800040101010101" charset="-122"/>
      <p:regular r:id="rId46"/>
    </p:embeddedFont>
    <p:embeddedFont>
      <p:font typeface="华文细黑" panose="02010600040101010101" charset="-122"/>
      <p:regular r:id="rId47"/>
    </p:embeddedFont>
    <p:embeddedFont>
      <p:font typeface="黑体" panose="02010609060101010101" charset="-122"/>
      <p:regular r:id="rId48"/>
    </p:embeddedFont>
    <p:embeddedFont>
      <p:font typeface="等线 Light" panose="02010600030101010101" charset="0"/>
      <p:regular r:id="rId49"/>
    </p:embeddedFont>
    <p:embeddedFont>
      <p:font typeface="等线" panose="02010600030101010101" charset="0"/>
      <p:regular r:id="rId50"/>
      <p:bold r:id="rId51"/>
    </p:embeddedFont>
    <p:embeddedFont>
      <p:font typeface="Calibri" panose="020F0502020204030204" charset="0"/>
      <p:regular r:id="rId52"/>
      <p:bold r:id="rId53"/>
      <p:italic r:id="rId54"/>
      <p:boldItalic r:id="rId55"/>
    </p:embeddedFont>
    <p:embeddedFont>
      <p:font typeface="华文中宋" panose="02010600040101010101" charset="-122"/>
      <p:regular r:id="rId56"/>
    </p:embeddedFont>
    <p:embeddedFont>
      <p:font typeface="钟齐段宁行书" panose="02010800040101010101" pitchFamily="2" charset="-122"/>
      <p:regular r:id="rId57"/>
    </p:embeddedFont>
  </p:embeddedFontLst>
  <p:custDataLst>
    <p:tags r:id="rId5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4047"/>
    <a:srgbClr val="4E617A"/>
    <a:srgbClr val="303B4A"/>
    <a:srgbClr val="3D4B5D"/>
    <a:srgbClr val="374557"/>
    <a:srgbClr val="445368"/>
    <a:srgbClr val="D85548"/>
    <a:srgbClr val="DD5B4F"/>
    <a:srgbClr val="7C2B31"/>
    <a:srgbClr val="FFD8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090" autoAdjust="0"/>
  </p:normalViewPr>
  <p:slideViewPr>
    <p:cSldViewPr snapToGrid="0" showGuides="1">
      <p:cViewPr>
        <p:scale>
          <a:sx n="70" d="100"/>
          <a:sy n="70" d="100"/>
        </p:scale>
        <p:origin x="536" y="-88"/>
      </p:cViewPr>
      <p:guideLst>
        <p:guide orient="horz" pos="761"/>
        <p:guide orient="horz" pos="3634"/>
        <p:guide pos="1819"/>
        <p:guide pos="6987"/>
      </p:guideLst>
    </p:cSldViewPr>
  </p:slideViewPr>
  <p:notesTextViewPr>
    <p:cViewPr>
      <p:scale>
        <a:sx n="1" d="1"/>
        <a:sy n="1" d="1"/>
      </p:scale>
      <p:origin x="0" y="0"/>
    </p:cViewPr>
  </p:notesTextViewPr>
  <p:sorterViewPr>
    <p:cViewPr>
      <p:scale>
        <a:sx n="66" d="100"/>
        <a:sy n="66"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8" Type="http://schemas.openxmlformats.org/officeDocument/2006/relationships/tags" Target="tags/tag101.xml"/><Relationship Id="rId57" Type="http://schemas.openxmlformats.org/officeDocument/2006/relationships/font" Target="fonts/font12.fntdata"/><Relationship Id="rId56" Type="http://schemas.openxmlformats.org/officeDocument/2006/relationships/font" Target="fonts/font11.fntdata"/><Relationship Id="rId55" Type="http://schemas.openxmlformats.org/officeDocument/2006/relationships/font" Target="fonts/font10.fntdata"/><Relationship Id="rId54" Type="http://schemas.openxmlformats.org/officeDocument/2006/relationships/font" Target="fonts/font9.fntdata"/><Relationship Id="rId53" Type="http://schemas.openxmlformats.org/officeDocument/2006/relationships/font" Target="fonts/font8.fntdata"/><Relationship Id="rId52" Type="http://schemas.openxmlformats.org/officeDocument/2006/relationships/font" Target="fonts/font7.fntdata"/><Relationship Id="rId51" Type="http://schemas.openxmlformats.org/officeDocument/2006/relationships/font" Target="fonts/font6.fntdata"/><Relationship Id="rId50" Type="http://schemas.openxmlformats.org/officeDocument/2006/relationships/font" Target="fonts/font5.fntdata"/><Relationship Id="rId5" Type="http://schemas.openxmlformats.org/officeDocument/2006/relationships/slide" Target="slides/slide2.xml"/><Relationship Id="rId49" Type="http://schemas.openxmlformats.org/officeDocument/2006/relationships/font" Target="fonts/font4.fntdata"/><Relationship Id="rId48" Type="http://schemas.openxmlformats.org/officeDocument/2006/relationships/font" Target="fonts/font3.fntdata"/><Relationship Id="rId47" Type="http://schemas.openxmlformats.org/officeDocument/2006/relationships/font" Target="fonts/font2.fntdata"/><Relationship Id="rId46" Type="http://schemas.openxmlformats.org/officeDocument/2006/relationships/font" Target="fonts/font1.fntdata"/><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handoutMaster" Target="handoutMasters/handoutMaster1.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jpeg>
</file>

<file path=ppt/media/image3.png>
</file>

<file path=ppt/media/image4.wdp>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23001B-7F02-42E2-80AF-E3F8CED5CAB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530" y="1143000"/>
            <a:ext cx="548694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5DF07A-4366-4C8D-9F0C-BAE3E6E07CB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r>
              <a:rPr lang="zh-CN" altLang="en-US"/>
              <a:t>www.515ppt.com</a:t>
            </a:r>
            <a:endParaRPr lang="zh-CN" altLang="en-US"/>
          </a:p>
        </p:txBody>
      </p:sp>
      <p:sp>
        <p:nvSpPr>
          <p:cNvPr id="4" name="灯片编号占位符 3"/>
          <p:cNvSpPr>
            <a:spLocks noGrp="1"/>
          </p:cNvSpPr>
          <p:nvPr>
            <p:ph type="sldNum" sz="quarter" idx="10"/>
          </p:nvPr>
        </p:nvSpPr>
        <p:spPr/>
        <p:txBody>
          <a:bodyPr/>
          <a:lstStyle/>
          <a:p>
            <a:fld id="{795DF07A-4366-4C8D-9F0C-BAE3E6E07CB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150" y="1122363"/>
            <a:ext cx="91449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150" y="3602038"/>
            <a:ext cx="91449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195A7763-550C-487E-83F3-8DAC1E98710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E09162-089F-40F8-81E7-53132DE09725}" type="slidenum">
              <a:rPr lang="zh-CN" altLang="en-US" smtClean="0"/>
            </a:fld>
            <a:endParaRPr lang="zh-CN" altLang="en-US"/>
          </a:p>
        </p:txBody>
      </p:sp>
      <p:pic>
        <p:nvPicPr>
          <p:cNvPr id="7" name="图片 6" descr="图片1"/>
          <p:cNvPicPr>
            <a:picLocks noChangeAspect="1"/>
          </p:cNvPicPr>
          <p:nvPr userDrawn="1"/>
        </p:nvPicPr>
        <p:blipFill>
          <a:blip r:embed="rId2"/>
          <a:stretch>
            <a:fillRect/>
          </a:stretch>
        </p:blipFill>
        <p:spPr>
          <a:xfrm>
            <a:off x="-3810" y="-6350"/>
            <a:ext cx="12198916" cy="6869430"/>
          </a:xfrm>
          <a:prstGeom prst="rect">
            <a:avLst/>
          </a:prstGeom>
        </p:spPr>
      </p:pic>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95A7763-550C-487E-83F3-8DAC1E98710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E09162-089F-40F8-81E7-53132DE09725}" type="slidenum">
              <a:rPr lang="zh-CN" altLang="en-US" smtClean="0"/>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5759" y="365125"/>
            <a:ext cx="2629159"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83" y="365125"/>
            <a:ext cx="7735062"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95A7763-550C-487E-83F3-8DAC1E98710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E09162-089F-40F8-81E7-53132DE09725}" type="slidenum">
              <a:rPr lang="zh-CN" altLang="en-US" smtClean="0"/>
            </a:fld>
            <a:endParaRPr lang="zh-CN"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95A7763-550C-487E-83F3-8DAC1E98710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E09162-089F-40F8-81E7-53132DE09725}" type="slidenum">
              <a:rPr lang="zh-CN" altLang="en-US" smtClean="0"/>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932" y="1709738"/>
            <a:ext cx="10516635"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932" y="4589463"/>
            <a:ext cx="10516635"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195A7763-550C-487E-83F3-8DAC1E98710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E09162-089F-40F8-81E7-53132DE09725}" type="slidenum">
              <a:rPr lang="zh-CN" altLang="en-US" smtClean="0"/>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83" y="1825625"/>
            <a:ext cx="518211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808" y="1825625"/>
            <a:ext cx="518211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195A7763-550C-487E-83F3-8DAC1E98710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AE09162-089F-40F8-81E7-53132DE09725}" type="slidenum">
              <a:rPr lang="zh-CN" altLang="en-US" smtClean="0"/>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871" y="365125"/>
            <a:ext cx="10516635"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871" y="1681163"/>
            <a:ext cx="515829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871" y="2505075"/>
            <a:ext cx="5158295"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808" y="1681163"/>
            <a:ext cx="518369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808" y="2505075"/>
            <a:ext cx="518369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195A7763-550C-487E-83F3-8DAC1E98710A}"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AE09162-089F-40F8-81E7-53132DE09725}" type="slidenum">
              <a:rPr lang="zh-CN" altLang="en-US" smtClean="0"/>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95A7763-550C-487E-83F3-8DAC1E98710A}"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AE09162-089F-40F8-81E7-53132DE09725}" type="slidenum">
              <a:rPr lang="zh-CN" altLang="en-US" smtClean="0"/>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95A7763-550C-487E-83F3-8DAC1E98710A}"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AE09162-089F-40F8-81E7-53132DE09725}" type="slidenum">
              <a:rPr lang="zh-CN" altLang="en-US" smtClean="0"/>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1" y="457200"/>
            <a:ext cx="3932624"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698" y="987425"/>
            <a:ext cx="6172808"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871" y="2057400"/>
            <a:ext cx="3932624"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95A7763-550C-487E-83F3-8DAC1E98710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AE09162-089F-40F8-81E7-53132DE09725}" type="slidenum">
              <a:rPr lang="zh-CN" altLang="en-US" smtClean="0"/>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871" y="457200"/>
            <a:ext cx="3932624"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698" y="987425"/>
            <a:ext cx="6172808"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871" y="2057400"/>
            <a:ext cx="3932624"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95A7763-550C-487E-83F3-8DAC1E98710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AE09162-089F-40F8-81E7-53132DE09725}" type="slidenum">
              <a:rPr lang="zh-CN" altLang="en-US" smtClean="0"/>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83" y="365125"/>
            <a:ext cx="10516635"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83" y="1825625"/>
            <a:ext cx="10516635"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83" y="6356350"/>
            <a:ext cx="274347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5A7763-550C-487E-83F3-8DAC1E98710A}" type="datetimeFigureOut">
              <a:rPr lang="zh-CN" altLang="en-US" smtClean="0"/>
            </a:fld>
            <a:endParaRPr lang="zh-CN" altLang="en-US"/>
          </a:p>
        </p:txBody>
      </p:sp>
      <p:sp>
        <p:nvSpPr>
          <p:cNvPr id="5" name="页脚占位符 4"/>
          <p:cNvSpPr>
            <a:spLocks noGrp="1"/>
          </p:cNvSpPr>
          <p:nvPr>
            <p:ph type="ftr" sz="quarter" idx="3"/>
          </p:nvPr>
        </p:nvSpPr>
        <p:spPr>
          <a:xfrm>
            <a:off x="4038998" y="6356350"/>
            <a:ext cx="41152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1448" y="6356350"/>
            <a:ext cx="274347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E09162-089F-40F8-81E7-53132DE09725}" type="slidenum">
              <a:rPr lang="zh-CN" altLang="en-US" smtClean="0"/>
            </a:fld>
            <a:endParaRPr lang="zh-CN" altLang="en-US"/>
          </a:p>
        </p:txBody>
      </p:sp>
      <p:pic>
        <p:nvPicPr>
          <p:cNvPr id="7" name="图片 6" descr="图片1"/>
          <p:cNvPicPr>
            <a:picLocks noChangeAspect="1"/>
          </p:cNvPicPr>
          <p:nvPr userDrawn="1"/>
        </p:nvPicPr>
        <p:blipFill>
          <a:blip r:embed="rId12"/>
          <a:stretch>
            <a:fillRect/>
          </a:stretch>
        </p:blipFill>
        <p:spPr>
          <a:xfrm>
            <a:off x="2540" y="-6350"/>
            <a:ext cx="12213523" cy="693356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7.xml"/><Relationship Id="rId7" Type="http://schemas.openxmlformats.org/officeDocument/2006/relationships/slideLayout" Target="../slideLayouts/slideLayout1.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image" Target="../media/image2.jpeg"/><Relationship Id="rId1" Type="http://schemas.openxmlformats.org/officeDocument/2006/relationships/tags" Target="../tags/tag1.xml"/></Relationships>
</file>

<file path=ppt/slides/_rels/slide19.xml.rels><?xml version="1.0" encoding="UTF-8" standalone="yes"?>
<Relationships xmlns="http://schemas.openxmlformats.org/package/2006/relationships"><Relationship Id="rId8" Type="http://schemas.openxmlformats.org/officeDocument/2006/relationships/notesSlide" Target="../notesSlides/notesSlide18.xml"/><Relationship Id="rId7" Type="http://schemas.openxmlformats.org/officeDocument/2006/relationships/slideLayout" Target="../slideLayouts/slideLayout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image" Target="../media/image2.jpeg"/><Relationship Id="rId1" Type="http://schemas.openxmlformats.org/officeDocument/2006/relationships/tags" Target="../tags/tag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notesSlide" Target="../notesSlides/notesSlide19.xml"/><Relationship Id="rId7" Type="http://schemas.openxmlformats.org/officeDocument/2006/relationships/slideLayout" Target="../slideLayouts/slideLayout1.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image" Target="../media/image2.jpeg"/><Relationship Id="rId1" Type="http://schemas.openxmlformats.org/officeDocument/2006/relationships/tags" Target="../tags/tag11.xml"/></Relationships>
</file>

<file path=ppt/slides/_rels/slide21.xml.rels><?xml version="1.0" encoding="UTF-8" standalone="yes"?>
<Relationships xmlns="http://schemas.openxmlformats.org/package/2006/relationships"><Relationship Id="rId8" Type="http://schemas.openxmlformats.org/officeDocument/2006/relationships/notesSlide" Target="../notesSlides/notesSlide20.xml"/><Relationship Id="rId7" Type="http://schemas.openxmlformats.org/officeDocument/2006/relationships/slideLayout" Target="../slideLayouts/slideLayout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image" Target="../media/image2.jpeg"/><Relationship Id="rId1" Type="http://schemas.openxmlformats.org/officeDocument/2006/relationships/tags" Target="../tags/tag16.xml"/></Relationships>
</file>

<file path=ppt/slides/_rels/slide22.xml.rels><?xml version="1.0" encoding="UTF-8" standalone="yes"?>
<Relationships xmlns="http://schemas.openxmlformats.org/package/2006/relationships"><Relationship Id="rId8" Type="http://schemas.openxmlformats.org/officeDocument/2006/relationships/notesSlide" Target="../notesSlides/notesSlide21.xml"/><Relationship Id="rId7" Type="http://schemas.openxmlformats.org/officeDocument/2006/relationships/slideLayout" Target="../slideLayouts/slideLayout1.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image" Target="../media/image2.jpeg"/><Relationship Id="rId1" Type="http://schemas.openxmlformats.org/officeDocument/2006/relationships/tags" Target="../tags/tag21.xml"/></Relationships>
</file>

<file path=ppt/slides/_rels/slide23.xml.rels><?xml version="1.0" encoding="UTF-8" standalone="yes"?>
<Relationships xmlns="http://schemas.openxmlformats.org/package/2006/relationships"><Relationship Id="rId8" Type="http://schemas.openxmlformats.org/officeDocument/2006/relationships/notesSlide" Target="../notesSlides/notesSlide22.xml"/><Relationship Id="rId7" Type="http://schemas.openxmlformats.org/officeDocument/2006/relationships/slideLayout" Target="../slideLayouts/slideLayout1.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image" Target="../media/image2.jpeg"/><Relationship Id="rId1" Type="http://schemas.openxmlformats.org/officeDocument/2006/relationships/tags" Target="../tags/tag26.xml"/></Relationships>
</file>

<file path=ppt/slides/_rels/slide24.xml.rels><?xml version="1.0" encoding="UTF-8" standalone="yes"?>
<Relationships xmlns="http://schemas.openxmlformats.org/package/2006/relationships"><Relationship Id="rId8" Type="http://schemas.openxmlformats.org/officeDocument/2006/relationships/notesSlide" Target="../notesSlides/notesSlide23.xml"/><Relationship Id="rId7" Type="http://schemas.openxmlformats.org/officeDocument/2006/relationships/slideLayout" Target="../slideLayouts/slideLayout1.xml"/><Relationship Id="rId6" Type="http://schemas.openxmlformats.org/officeDocument/2006/relationships/tags" Target="../tags/tag35.xml"/><Relationship Id="rId5" Type="http://schemas.openxmlformats.org/officeDocument/2006/relationships/tags" Target="../tags/tag34.xml"/><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image" Target="../media/image2.jpeg"/><Relationship Id="rId1" Type="http://schemas.openxmlformats.org/officeDocument/2006/relationships/tags" Target="../tags/tag31.xml"/></Relationships>
</file>

<file path=ppt/slides/_rels/slide25.xml.rels><?xml version="1.0" encoding="UTF-8" standalone="yes"?>
<Relationships xmlns="http://schemas.openxmlformats.org/package/2006/relationships"><Relationship Id="rId8" Type="http://schemas.openxmlformats.org/officeDocument/2006/relationships/notesSlide" Target="../notesSlides/notesSlide24.xml"/><Relationship Id="rId7" Type="http://schemas.openxmlformats.org/officeDocument/2006/relationships/slideLayout" Target="../slideLayouts/slideLayout1.xml"/><Relationship Id="rId6" Type="http://schemas.openxmlformats.org/officeDocument/2006/relationships/tags" Target="../tags/tag40.xml"/><Relationship Id="rId5" Type="http://schemas.openxmlformats.org/officeDocument/2006/relationships/tags" Target="../tags/tag39.xml"/><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image" Target="../media/image2.jpeg"/><Relationship Id="rId1" Type="http://schemas.openxmlformats.org/officeDocument/2006/relationships/tags" Target="../tags/tag36.xml"/></Relationships>
</file>

<file path=ppt/slides/_rels/slide26.xml.rels><?xml version="1.0" encoding="UTF-8" standalone="yes"?>
<Relationships xmlns="http://schemas.openxmlformats.org/package/2006/relationships"><Relationship Id="rId8" Type="http://schemas.openxmlformats.org/officeDocument/2006/relationships/notesSlide" Target="../notesSlides/notesSlide25.xml"/><Relationship Id="rId7" Type="http://schemas.openxmlformats.org/officeDocument/2006/relationships/slideLayout" Target="../slideLayouts/slideLayout1.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image" Target="../media/image2.jpeg"/><Relationship Id="rId1" Type="http://schemas.openxmlformats.org/officeDocument/2006/relationships/tags" Target="../tags/tag41.xml"/></Relationships>
</file>

<file path=ppt/slides/_rels/slide27.xml.rels><?xml version="1.0" encoding="UTF-8" standalone="yes"?>
<Relationships xmlns="http://schemas.openxmlformats.org/package/2006/relationships"><Relationship Id="rId8" Type="http://schemas.openxmlformats.org/officeDocument/2006/relationships/notesSlide" Target="../notesSlides/notesSlide26.xml"/><Relationship Id="rId7" Type="http://schemas.openxmlformats.org/officeDocument/2006/relationships/slideLayout" Target="../slideLayouts/slideLayout1.xml"/><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image" Target="../media/image2.jpeg"/><Relationship Id="rId1" Type="http://schemas.openxmlformats.org/officeDocument/2006/relationships/tags" Target="../tags/tag46.xml"/></Relationships>
</file>

<file path=ppt/slides/_rels/slide28.xml.rels><?xml version="1.0" encoding="UTF-8" standalone="yes"?>
<Relationships xmlns="http://schemas.openxmlformats.org/package/2006/relationships"><Relationship Id="rId8" Type="http://schemas.openxmlformats.org/officeDocument/2006/relationships/notesSlide" Target="../notesSlides/notesSlide27.xml"/><Relationship Id="rId7" Type="http://schemas.openxmlformats.org/officeDocument/2006/relationships/slideLayout" Target="../slideLayouts/slideLayout1.xml"/><Relationship Id="rId6" Type="http://schemas.openxmlformats.org/officeDocument/2006/relationships/tags" Target="../tags/tag55.xml"/><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image" Target="../media/image2.jpeg"/><Relationship Id="rId1" Type="http://schemas.openxmlformats.org/officeDocument/2006/relationships/tags" Target="../tags/tag51.xml"/></Relationships>
</file>

<file path=ppt/slides/_rels/slide29.xml.rels><?xml version="1.0" encoding="UTF-8" standalone="yes"?>
<Relationships xmlns="http://schemas.openxmlformats.org/package/2006/relationships"><Relationship Id="rId8" Type="http://schemas.openxmlformats.org/officeDocument/2006/relationships/notesSlide" Target="../notesSlides/notesSlide28.xml"/><Relationship Id="rId7" Type="http://schemas.openxmlformats.org/officeDocument/2006/relationships/slideLayout" Target="../slideLayouts/slideLayout1.xml"/><Relationship Id="rId6" Type="http://schemas.openxmlformats.org/officeDocument/2006/relationships/tags" Target="../tags/tag60.xml"/><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tags" Target="../tags/tag57.xml"/><Relationship Id="rId2" Type="http://schemas.openxmlformats.org/officeDocument/2006/relationships/image" Target="../media/image2.jpeg"/><Relationship Id="rId1" Type="http://schemas.openxmlformats.org/officeDocument/2006/relationships/tags" Target="../tags/tag5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30.xml.rels><?xml version="1.0" encoding="UTF-8" standalone="yes"?>
<Relationships xmlns="http://schemas.openxmlformats.org/package/2006/relationships"><Relationship Id="rId8" Type="http://schemas.openxmlformats.org/officeDocument/2006/relationships/notesSlide" Target="../notesSlides/notesSlide29.xml"/><Relationship Id="rId7" Type="http://schemas.openxmlformats.org/officeDocument/2006/relationships/slideLayout" Target="../slideLayouts/slideLayout1.xml"/><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image" Target="../media/image2.jpeg"/><Relationship Id="rId1" Type="http://schemas.openxmlformats.org/officeDocument/2006/relationships/tags" Target="../tags/tag61.xml"/></Relationships>
</file>

<file path=ppt/slides/_rels/slide31.xml.rels><?xml version="1.0" encoding="UTF-8" standalone="yes"?>
<Relationships xmlns="http://schemas.openxmlformats.org/package/2006/relationships"><Relationship Id="rId8" Type="http://schemas.openxmlformats.org/officeDocument/2006/relationships/notesSlide" Target="../notesSlides/notesSlide30.xml"/><Relationship Id="rId7" Type="http://schemas.openxmlformats.org/officeDocument/2006/relationships/slideLayout" Target="../slideLayouts/slideLayout1.xml"/><Relationship Id="rId6" Type="http://schemas.openxmlformats.org/officeDocument/2006/relationships/tags" Target="../tags/tag70.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image" Target="../media/image2.jpeg"/><Relationship Id="rId1" Type="http://schemas.openxmlformats.org/officeDocument/2006/relationships/tags" Target="../tags/tag66.xml"/></Relationships>
</file>

<file path=ppt/slides/_rels/slide32.xml.rels><?xml version="1.0" encoding="UTF-8" standalone="yes"?>
<Relationships xmlns="http://schemas.openxmlformats.org/package/2006/relationships"><Relationship Id="rId8" Type="http://schemas.openxmlformats.org/officeDocument/2006/relationships/notesSlide" Target="../notesSlides/notesSlide31.xml"/><Relationship Id="rId7" Type="http://schemas.openxmlformats.org/officeDocument/2006/relationships/slideLayout" Target="../slideLayouts/slideLayout1.xml"/><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image" Target="../media/image2.jpeg"/><Relationship Id="rId1" Type="http://schemas.openxmlformats.org/officeDocument/2006/relationships/tags" Target="../tags/tag71.xml"/></Relationships>
</file>

<file path=ppt/slides/_rels/slide33.xml.rels><?xml version="1.0" encoding="UTF-8" standalone="yes"?>
<Relationships xmlns="http://schemas.openxmlformats.org/package/2006/relationships"><Relationship Id="rId8" Type="http://schemas.openxmlformats.org/officeDocument/2006/relationships/notesSlide" Target="../notesSlides/notesSlide32.xml"/><Relationship Id="rId7" Type="http://schemas.openxmlformats.org/officeDocument/2006/relationships/slideLayout" Target="../slideLayouts/slideLayout1.xml"/><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image" Target="../media/image2.jpeg"/><Relationship Id="rId1" Type="http://schemas.openxmlformats.org/officeDocument/2006/relationships/tags" Target="../tags/tag76.xml"/></Relationships>
</file>

<file path=ppt/slides/_rels/slide34.xml.rels><?xml version="1.0" encoding="UTF-8" standalone="yes"?>
<Relationships xmlns="http://schemas.openxmlformats.org/package/2006/relationships"><Relationship Id="rId8" Type="http://schemas.openxmlformats.org/officeDocument/2006/relationships/notesSlide" Target="../notesSlides/notesSlide33.xml"/><Relationship Id="rId7" Type="http://schemas.openxmlformats.org/officeDocument/2006/relationships/slideLayout" Target="../slideLayouts/slideLayout1.xml"/><Relationship Id="rId6" Type="http://schemas.openxmlformats.org/officeDocument/2006/relationships/tags" Target="../tags/tag85.xml"/><Relationship Id="rId5" Type="http://schemas.openxmlformats.org/officeDocument/2006/relationships/tags" Target="../tags/tag84.xml"/><Relationship Id="rId4" Type="http://schemas.openxmlformats.org/officeDocument/2006/relationships/tags" Target="../tags/tag83.xml"/><Relationship Id="rId3" Type="http://schemas.openxmlformats.org/officeDocument/2006/relationships/tags" Target="../tags/tag82.xml"/><Relationship Id="rId2" Type="http://schemas.openxmlformats.org/officeDocument/2006/relationships/image" Target="../media/image2.jpeg"/><Relationship Id="rId1" Type="http://schemas.openxmlformats.org/officeDocument/2006/relationships/tags" Target="../tags/tag81.xml"/></Relationships>
</file>

<file path=ppt/slides/_rels/slide35.xml.rels><?xml version="1.0" encoding="UTF-8" standalone="yes"?>
<Relationships xmlns="http://schemas.openxmlformats.org/package/2006/relationships"><Relationship Id="rId8" Type="http://schemas.openxmlformats.org/officeDocument/2006/relationships/notesSlide" Target="../notesSlides/notesSlide34.xml"/><Relationship Id="rId7" Type="http://schemas.openxmlformats.org/officeDocument/2006/relationships/slideLayout" Target="../slideLayouts/slideLayout1.xml"/><Relationship Id="rId6" Type="http://schemas.openxmlformats.org/officeDocument/2006/relationships/tags" Target="../tags/tag90.xml"/><Relationship Id="rId5" Type="http://schemas.openxmlformats.org/officeDocument/2006/relationships/tags" Target="../tags/tag89.xml"/><Relationship Id="rId4" Type="http://schemas.openxmlformats.org/officeDocument/2006/relationships/tags" Target="../tags/tag88.xml"/><Relationship Id="rId3" Type="http://schemas.openxmlformats.org/officeDocument/2006/relationships/tags" Target="../tags/tag87.xml"/><Relationship Id="rId2" Type="http://schemas.openxmlformats.org/officeDocument/2006/relationships/image" Target="../media/image2.jpeg"/><Relationship Id="rId1" Type="http://schemas.openxmlformats.org/officeDocument/2006/relationships/tags" Target="../tags/tag86.xml"/></Relationships>
</file>

<file path=ppt/slides/_rels/slide36.xml.rels><?xml version="1.0" encoding="UTF-8" standalone="yes"?>
<Relationships xmlns="http://schemas.openxmlformats.org/package/2006/relationships"><Relationship Id="rId8" Type="http://schemas.openxmlformats.org/officeDocument/2006/relationships/notesSlide" Target="../notesSlides/notesSlide35.xml"/><Relationship Id="rId7" Type="http://schemas.openxmlformats.org/officeDocument/2006/relationships/slideLayout" Target="../slideLayouts/slideLayout1.xml"/><Relationship Id="rId6" Type="http://schemas.openxmlformats.org/officeDocument/2006/relationships/tags" Target="../tags/tag95.xml"/><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image" Target="../media/image2.jpeg"/><Relationship Id="rId1" Type="http://schemas.openxmlformats.org/officeDocument/2006/relationships/tags" Target="../tags/tag91.xml"/></Relationships>
</file>

<file path=ppt/slides/_rels/slide37.xml.rels><?xml version="1.0" encoding="UTF-8" standalone="yes"?>
<Relationships xmlns="http://schemas.openxmlformats.org/package/2006/relationships"><Relationship Id="rId8" Type="http://schemas.openxmlformats.org/officeDocument/2006/relationships/notesSlide" Target="../notesSlides/notesSlide36.xml"/><Relationship Id="rId7" Type="http://schemas.openxmlformats.org/officeDocument/2006/relationships/slideLayout" Target="../slideLayouts/slideLayout1.xml"/><Relationship Id="rId6" Type="http://schemas.openxmlformats.org/officeDocument/2006/relationships/tags" Target="../tags/tag100.xml"/><Relationship Id="rId5" Type="http://schemas.openxmlformats.org/officeDocument/2006/relationships/tags" Target="../tags/tag99.xml"/><Relationship Id="rId4" Type="http://schemas.openxmlformats.org/officeDocument/2006/relationships/tags" Target="../tags/tag98.xml"/><Relationship Id="rId3" Type="http://schemas.openxmlformats.org/officeDocument/2006/relationships/tags" Target="../tags/tag97.xml"/><Relationship Id="rId2" Type="http://schemas.openxmlformats.org/officeDocument/2006/relationships/image" Target="../media/image2.jpeg"/><Relationship Id="rId1" Type="http://schemas.openxmlformats.org/officeDocument/2006/relationships/tags" Target="../tags/tag96.xml"/></Relationships>
</file>

<file path=ppt/slides/_rels/slide38.xml.rels><?xml version="1.0" encoding="UTF-8" standalone="yes"?>
<Relationships xmlns="http://schemas.openxmlformats.org/package/2006/relationships"><Relationship Id="rId6" Type="http://schemas.openxmlformats.org/officeDocument/2006/relationships/notesSlide" Target="../notesSlides/notesSlide37.xml"/><Relationship Id="rId5" Type="http://schemas.openxmlformats.org/officeDocument/2006/relationships/slideLayout" Target="../slideLayouts/slideLayout1.xml"/><Relationship Id="rId4" Type="http://schemas.openxmlformats.org/officeDocument/2006/relationships/image" Target="../media/image5.png"/><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600" y="0"/>
            <a:ext cx="12255690" cy="6858000"/>
            <a:chOff x="-63690" y="0"/>
            <a:chExt cx="12255690" cy="6858000"/>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rcRect r="65970"/>
            <a:stretch>
              <a:fillRect/>
            </a:stretch>
          </p:blipFill>
          <p:spPr>
            <a:xfrm flipH="1">
              <a:off x="-63690" y="0"/>
              <a:ext cx="3111690" cy="6858000"/>
            </a:xfrm>
            <a:prstGeom prst="rect">
              <a:avLst/>
            </a:prstGeom>
          </p:spPr>
        </p:pic>
      </p:grpSp>
      <p:cxnSp>
        <p:nvCxnSpPr>
          <p:cNvPr id="10" name="直接连接符 9"/>
          <p:cNvCxnSpPr/>
          <p:nvPr/>
        </p:nvCxnSpPr>
        <p:spPr>
          <a:xfrm rot="5400000" flipH="1">
            <a:off x="3592639" y="1951685"/>
            <a:ext cx="0" cy="3960000"/>
          </a:xfrm>
          <a:prstGeom prst="line">
            <a:avLst/>
          </a:prstGeom>
          <a:ln w="12700">
            <a:solidFill>
              <a:srgbClr val="F0CC9A"/>
            </a:solidFill>
          </a:ln>
          <a:effectLst>
            <a:outerShdw blurRad="12700" dist="12700" dir="2700000" algn="tl" rotWithShape="0">
              <a:schemeClr val="bg1">
                <a:lumMod val="50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2971130" y="2682875"/>
            <a:ext cx="6250305" cy="922020"/>
          </a:xfrm>
          <a:prstGeom prst="rect">
            <a:avLst/>
          </a:prstGeom>
          <a:noFill/>
        </p:spPr>
        <p:txBody>
          <a:bodyPr wrap="square" rtlCol="0">
            <a:spAutoFit/>
          </a:bodyPr>
          <a:lstStyle/>
          <a:p>
            <a:r>
              <a:rPr lang="zh-CN" altLang="zh-CN" sz="5400" b="1">
                <a:solidFill>
                  <a:schemeClr val="tx1"/>
                </a:solidFill>
                <a:effectLst>
                  <a:outerShdw blurRad="38100" dist="19050" dir="2700000" algn="tl" rotWithShape="0">
                    <a:schemeClr val="dk1">
                      <a:alpha val="40000"/>
                    </a:schemeClr>
                  </a:outerShdw>
                </a:effectLst>
                <a:latin typeface="华文隶书" panose="02010800040101010101" charset="-122"/>
                <a:ea typeface="华文隶书" panose="02010800040101010101" charset="-122"/>
                <a:cs typeface="华文隶书" panose="02010800040101010101" charset="-122"/>
              </a:rPr>
              <a:t>第 八 节 临 床 决 策</a:t>
            </a:r>
            <a:endParaRPr lang="zh-CN" altLang="zh-CN" sz="5400" b="1">
              <a:solidFill>
                <a:schemeClr val="tx1"/>
              </a:solidFill>
              <a:effectLst>
                <a:outerShdw blurRad="38100" dist="19050" dir="2700000" algn="tl" rotWithShape="0">
                  <a:schemeClr val="dk1">
                    <a:alpha val="40000"/>
                  </a:schemeClr>
                </a:outerShdw>
              </a:effectLst>
              <a:latin typeface="华文隶书" panose="02010800040101010101" charset="-122"/>
              <a:ea typeface="华文隶书" panose="02010800040101010101" charset="-122"/>
              <a:cs typeface="华文隶书" panose="02010800040101010101" charset="-122"/>
            </a:endParaRPr>
          </a:p>
        </p:txBody>
      </p:sp>
      <p:sp>
        <p:nvSpPr>
          <p:cNvPr id="3" name="文本框 2"/>
          <p:cNvSpPr txBox="1"/>
          <p:nvPr/>
        </p:nvSpPr>
        <p:spPr>
          <a:xfrm>
            <a:off x="144145" y="283845"/>
            <a:ext cx="1965325" cy="398780"/>
          </a:xfrm>
          <a:prstGeom prst="rect">
            <a:avLst/>
          </a:prstGeom>
          <a:noFill/>
        </p:spPr>
        <p:txBody>
          <a:bodyPr wrap="none" rtlCol="0" anchor="t">
            <a:spAutoFit/>
          </a:bodyPr>
          <a:lstStyle/>
          <a:p>
            <a:r>
              <a:rPr lang="zh-CN" altLang="en-US" sz="2000" b="1" dirty="0">
                <a:latin typeface="华文细黑" panose="02010600040101010101" charset="-122"/>
                <a:ea typeface="华文细黑" panose="02010600040101010101" charset="-122"/>
                <a:sym typeface="+mn-ea"/>
              </a:rPr>
              <a:t>中国医药学教程</a:t>
            </a:r>
            <a:endParaRPr lang="zh-CN" altLang="en-US" sz="2000" b="1">
              <a:latin typeface="华文细黑" panose="02010600040101010101" charset="-122"/>
              <a:ea typeface="华文细黑" panose="02010600040101010101"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932815" y="1661922"/>
            <a:ext cx="10699750" cy="4702175"/>
          </a:xfrm>
        </p:spPr>
        <p:txBody>
          <a:bodyPr>
            <a:normAutofit/>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6.</a:t>
            </a:r>
            <a:r>
              <a:rPr lang="zh-CN" altLang="en-US" sz="2800" b="1" dirty="0">
                <a:latin typeface="黑体" panose="02010609060101010101" charset="-122"/>
                <a:ea typeface="黑体" panose="02010609060101010101" charset="-122"/>
                <a:cs typeface="黑体" panose="02010609060101010101" charset="-122"/>
              </a:rPr>
              <a:t>血瘀决之</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瘀血引起的病证称瘀血证。</a:t>
            </a:r>
            <a:endParaRPr lang="en-US" altLang="zh-CN"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en-US" altLang="zh-CN" dirty="0">
                <a:latin typeface="黑体" panose="02010609060101010101" charset="-122"/>
                <a:ea typeface="黑体" panose="02010609060101010101" charset="-122"/>
                <a:cs typeface="黑体" panose="02010609060101010101" charset="-122"/>
              </a:rPr>
              <a:t>  </a:t>
            </a:r>
            <a:r>
              <a:rPr lang="zh-CN" altLang="en-US" dirty="0">
                <a:latin typeface="黑体" panose="02010609060101010101" charset="-122"/>
                <a:ea typeface="黑体" panose="02010609060101010101" charset="-122"/>
                <a:cs typeface="黑体" panose="02010609060101010101" charset="-122"/>
              </a:rPr>
              <a:t>血液运行贵在通畅，血液的高凝状态、血液的流速降低以及血管内皮的损害 </a:t>
            </a:r>
            <a:endParaRPr lang="en-US" altLang="zh-CN"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en-US" altLang="zh-CN" dirty="0">
                <a:latin typeface="黑体" panose="02010609060101010101" charset="-122"/>
                <a:ea typeface="黑体" panose="02010609060101010101" charset="-122"/>
                <a:cs typeface="黑体" panose="02010609060101010101" charset="-122"/>
              </a:rPr>
              <a:t>  </a:t>
            </a:r>
            <a:r>
              <a:rPr lang="zh-CN" altLang="en-US" dirty="0">
                <a:latin typeface="黑体" panose="02010609060101010101" charset="-122"/>
                <a:ea typeface="黑体" panose="02010609060101010101" charset="-122"/>
                <a:cs typeface="黑体" panose="02010609060101010101" charset="-122"/>
              </a:rPr>
              <a:t>等因素都能导致血液瘀阻脉道。离经之血则导致血液瘀阻脏腑器官或组织。</a:t>
            </a:r>
            <a:endParaRPr lang="en-US" altLang="zh-CN"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en-US" altLang="zh-CN" dirty="0">
                <a:latin typeface="黑体" panose="02010609060101010101" charset="-122"/>
                <a:ea typeface="黑体" panose="02010609060101010101" charset="-122"/>
                <a:cs typeface="黑体" panose="02010609060101010101" charset="-122"/>
              </a:rPr>
              <a:t>  </a:t>
            </a:r>
            <a:r>
              <a:rPr lang="zh-CN" altLang="en-US" dirty="0">
                <a:latin typeface="黑体" panose="02010609060101010101" charset="-122"/>
                <a:ea typeface="黑体" panose="02010609060101010101" charset="-122"/>
                <a:cs typeface="黑体" panose="02010609060101010101" charset="-122"/>
              </a:rPr>
              <a:t>中国医药学的活血化瘀是针对瘀血的临床决策。</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en-US" altLang="zh-CN" dirty="0">
                <a:latin typeface="黑体" panose="02010609060101010101" charset="-122"/>
                <a:ea typeface="黑体" panose="02010609060101010101" charset="-122"/>
                <a:cs typeface="黑体" panose="02010609060101010101" charset="-122"/>
              </a:rPr>
              <a:t>  </a:t>
            </a:r>
            <a:r>
              <a:rPr lang="zh-CN" altLang="en-US" dirty="0">
                <a:latin typeface="黑体" panose="02010609060101010101" charset="-122"/>
                <a:ea typeface="黑体" panose="02010609060101010101" charset="-122"/>
                <a:cs typeface="黑体" panose="02010609060101010101" charset="-122"/>
              </a:rPr>
              <a:t>血有余便是水，故活血不忘利水，利水常佐以活血。</a:t>
            </a: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932815" y="1661922"/>
            <a:ext cx="10699750" cy="4702175"/>
          </a:xfrm>
        </p:spPr>
        <p:txBody>
          <a:bodyPr>
            <a:normAutofit/>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6.</a:t>
            </a:r>
            <a:r>
              <a:rPr lang="zh-CN" altLang="en-US" sz="2800" b="1" dirty="0">
                <a:latin typeface="黑体" panose="02010609060101010101" charset="-122"/>
                <a:ea typeface="黑体" panose="02010609060101010101" charset="-122"/>
                <a:cs typeface="黑体" panose="02010609060101010101" charset="-122"/>
              </a:rPr>
              <a:t>血瘀决之</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王清任《医林改错》对血瘀决之临床决策有独到见解：</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a:t>
            </a:r>
            <a:r>
              <a:rPr lang="zh-CN" altLang="en-US" dirty="0">
                <a:latin typeface="Calibri" panose="020F0502020204030204" charset="0"/>
                <a:ea typeface="黑体" panose="02010609060101010101" charset="-122"/>
                <a:cs typeface="黑体" panose="02010609060101010101" charset="-122"/>
              </a:rPr>
              <a:t>①通窍活血汤</a:t>
            </a:r>
            <a:r>
              <a:rPr lang="en-US" altLang="zh-CN" dirty="0">
                <a:latin typeface="Calibri" panose="020F0502020204030204" charset="0"/>
                <a:ea typeface="黑体" panose="02010609060101010101" charset="-122"/>
                <a:cs typeface="黑体" panose="02010609060101010101" charset="-122"/>
              </a:rPr>
              <a:t>---</a:t>
            </a:r>
            <a:r>
              <a:rPr lang="zh-CN" altLang="en-US" dirty="0">
                <a:latin typeface="Calibri" panose="020F0502020204030204" charset="0"/>
                <a:ea typeface="黑体" panose="02010609060101010101" charset="-122"/>
                <a:cs typeface="黑体" panose="02010609060101010101" charset="-122"/>
              </a:rPr>
              <a:t>头面四肢周身血管瘀血证</a:t>
            </a:r>
            <a:endParaRPr lang="zh-CN" altLang="en-US" dirty="0">
              <a:latin typeface="Calibri" panose="020F0502020204030204" charset="0"/>
              <a:ea typeface="黑体" panose="02010609060101010101" charset="-122"/>
              <a:cs typeface="黑体" panose="02010609060101010101" charset="-122"/>
            </a:endParaRPr>
          </a:p>
          <a:p>
            <a:pPr marL="0" indent="0" algn="l" fontAlgn="auto">
              <a:lnSpc>
                <a:spcPct val="150000"/>
              </a:lnSpc>
              <a:buNone/>
            </a:pPr>
            <a:r>
              <a:rPr lang="zh-CN" altLang="en-US" dirty="0">
                <a:latin typeface="Calibri" panose="020F0502020204030204" charset="0"/>
                <a:ea typeface="黑体" panose="02010609060101010101" charset="-122"/>
                <a:cs typeface="黑体" panose="02010609060101010101" charset="-122"/>
              </a:rPr>
              <a:t>    ②血府逐瘀汤</a:t>
            </a:r>
            <a:r>
              <a:rPr lang="en-US" altLang="zh-CN" dirty="0">
                <a:latin typeface="Calibri" panose="020F0502020204030204" charset="0"/>
                <a:ea typeface="黑体" panose="02010609060101010101" charset="-122"/>
                <a:cs typeface="黑体" panose="02010609060101010101" charset="-122"/>
              </a:rPr>
              <a:t>---</a:t>
            </a:r>
            <a:r>
              <a:rPr lang="zh-CN" altLang="en-US" dirty="0">
                <a:latin typeface="Calibri" panose="020F0502020204030204" charset="0"/>
                <a:ea typeface="黑体" panose="02010609060101010101" charset="-122"/>
                <a:cs typeface="黑体" panose="02010609060101010101" charset="-122"/>
              </a:rPr>
              <a:t>胸中血府瘀血证</a:t>
            </a:r>
            <a:endParaRPr lang="zh-CN" altLang="en-US" dirty="0">
              <a:latin typeface="Calibri" panose="020F0502020204030204" charset="0"/>
              <a:ea typeface="黑体" panose="02010609060101010101" charset="-122"/>
              <a:cs typeface="黑体" panose="02010609060101010101" charset="-122"/>
            </a:endParaRPr>
          </a:p>
          <a:p>
            <a:pPr marL="0" indent="0" algn="l" fontAlgn="auto">
              <a:lnSpc>
                <a:spcPct val="150000"/>
              </a:lnSpc>
              <a:buNone/>
            </a:pPr>
            <a:r>
              <a:rPr lang="zh-CN" altLang="en-US" dirty="0">
                <a:latin typeface="Calibri" panose="020F0502020204030204" charset="0"/>
                <a:ea typeface="黑体" panose="02010609060101010101" charset="-122"/>
                <a:cs typeface="黑体" panose="02010609060101010101" charset="-122"/>
              </a:rPr>
              <a:t>   ③膈下逐瘀汤</a:t>
            </a:r>
            <a:r>
              <a:rPr lang="en-US" altLang="zh-CN" dirty="0">
                <a:latin typeface="Calibri" panose="020F0502020204030204" charset="0"/>
                <a:ea typeface="黑体" panose="02010609060101010101" charset="-122"/>
                <a:cs typeface="黑体" panose="02010609060101010101" charset="-122"/>
              </a:rPr>
              <a:t>---</a:t>
            </a:r>
            <a:r>
              <a:rPr lang="zh-CN" altLang="en-US" dirty="0">
                <a:latin typeface="Calibri" panose="020F0502020204030204" charset="0"/>
                <a:ea typeface="黑体" panose="02010609060101010101" charset="-122"/>
                <a:cs typeface="黑体" panose="02010609060101010101" charset="-122"/>
              </a:rPr>
              <a:t>肚腹瘀血证</a:t>
            </a:r>
            <a:endParaRPr lang="zh-CN" altLang="en-US" dirty="0">
              <a:latin typeface="Calibri" panose="020F0502020204030204" charset="0"/>
              <a:ea typeface="黑体" panose="02010609060101010101" charset="-122"/>
              <a:cs typeface="黑体" panose="02010609060101010101" charset="-122"/>
            </a:endParaRPr>
          </a:p>
          <a:p>
            <a:pPr marL="0" indent="0" algn="l" fontAlgn="auto">
              <a:lnSpc>
                <a:spcPct val="150000"/>
              </a:lnSpc>
              <a:buNone/>
            </a:pPr>
            <a:r>
              <a:rPr lang="zh-CN" altLang="en-US" dirty="0">
                <a:latin typeface="华文中宋" panose="02010600040101010101" charset="-122"/>
                <a:ea typeface="华文中宋" panose="02010600040101010101" charset="-122"/>
                <a:cs typeface="黑体" panose="02010609060101010101" charset="-122"/>
              </a:rPr>
              <a:t>  </a:t>
            </a:r>
            <a:r>
              <a:rPr lang="zh-CN" altLang="en-US" dirty="0">
                <a:latin typeface="Calibri" panose="020F0502020204030204" charset="0"/>
                <a:ea typeface="黑体" panose="02010609060101010101" charset="-122"/>
                <a:cs typeface="黑体" panose="02010609060101010101" charset="-122"/>
              </a:rPr>
              <a:t>④少腹逐瘀汤、通经逐瘀汤、会厌逐瘀汤、身痛逐瘀汤</a:t>
            </a:r>
            <a:endParaRPr lang="zh-CN" altLang="en-US" dirty="0">
              <a:latin typeface="Calibri" panose="020F0502020204030204" charset="0"/>
              <a:ea typeface="黑体" panose="02010609060101010101" charset="-122"/>
              <a:cs typeface="黑体" panose="02010609060101010101" charset="-122"/>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324485" y="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795655" y="1665605"/>
            <a:ext cx="10600055" cy="5517515"/>
          </a:xfrm>
        </p:spPr>
        <p:txBody>
          <a:bodyPr>
            <a:normAutofit/>
          </a:bodyPr>
          <a:lstStyle/>
          <a:p>
            <a:pPr marL="0" indent="0" algn="l" fontAlgn="auto">
              <a:lnSpc>
                <a:spcPct val="150000"/>
              </a:lnSpc>
              <a:buNone/>
            </a:pPr>
            <a:r>
              <a:rPr lang="zh-CN" altLang="en-US" sz="3000" dirty="0">
                <a:latin typeface="黑体" panose="02010609060101010101" charset="-122"/>
                <a:ea typeface="黑体" panose="02010609060101010101" charset="-122"/>
                <a:cs typeface="黑体" panose="02010609060101010101" charset="-122"/>
              </a:rPr>
              <a:t>中医认为气血阴阳是构成人体组织结构及维持人体生命活动的基本物质。</a:t>
            </a:r>
            <a:endParaRPr lang="zh-CN" altLang="en-US" sz="3000" dirty="0">
              <a:latin typeface="黑体" panose="02010609060101010101" charset="-122"/>
              <a:ea typeface="黑体" panose="02010609060101010101" charset="-122"/>
              <a:cs typeface="黑体" panose="02010609060101010101" charset="-122"/>
            </a:endParaRPr>
          </a:p>
          <a:p>
            <a:pPr algn="l">
              <a:lnSpc>
                <a:spcPct val="150000"/>
              </a:lnSpc>
            </a:pPr>
            <a:r>
              <a:rPr lang="zh-CN" altLang="en-US" sz="3000" dirty="0">
                <a:latin typeface="黑体" panose="02010609060101010101" charset="-122"/>
                <a:ea typeface="黑体" panose="02010609060101010101" charset="-122"/>
                <a:cs typeface="黑体" panose="02010609060101010101" charset="-122"/>
              </a:rPr>
              <a:t>① “五脏者，藏精气而不泻也，故满而不能实。”满，指气血阴阳生命物质盈满。生命物质时刻升降出入代谢更新，不断消耗又随时补充，故曰满而不能实。</a:t>
            </a:r>
            <a:endParaRPr lang="en-US" altLang="zh-CN" sz="3000" dirty="0">
              <a:latin typeface="黑体" panose="02010609060101010101" charset="-122"/>
              <a:ea typeface="黑体" panose="02010609060101010101" charset="-122"/>
              <a:cs typeface="黑体" panose="02010609060101010101" charset="-122"/>
            </a:endParaRPr>
          </a:p>
          <a:p>
            <a:pPr algn="l">
              <a:lnSpc>
                <a:spcPct val="150000"/>
              </a:lnSpc>
            </a:pPr>
            <a:endParaRPr lang="zh-CN" altLang="en-US" sz="3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1017905" y="1329055"/>
            <a:ext cx="10140315" cy="5517515"/>
          </a:xfrm>
        </p:spPr>
        <p:txBody>
          <a:bodyPr>
            <a:normAutofit fontScale="90000"/>
          </a:bodyPr>
          <a:lstStyle/>
          <a:p>
            <a:pPr algn="l">
              <a:lnSpc>
                <a:spcPct val="150000"/>
              </a:lnSpc>
            </a:pPr>
            <a:r>
              <a:rPr lang="zh-CN" altLang="en-US" sz="3110" dirty="0">
                <a:latin typeface="黑体" panose="02010609060101010101" charset="-122"/>
                <a:ea typeface="黑体" panose="02010609060101010101" charset="-122"/>
                <a:cs typeface="黑体" panose="02010609060101010101" charset="-122"/>
              </a:rPr>
              <a:t>② “何谓虚实？”—“邪气盛则实，精气夺则虚”。阴阳气</a:t>
            </a:r>
            <a:endParaRPr lang="zh-CN" altLang="en-US" sz="3110" dirty="0">
              <a:latin typeface="黑体" panose="02010609060101010101" charset="-122"/>
              <a:ea typeface="黑体" panose="02010609060101010101" charset="-122"/>
              <a:cs typeface="黑体" panose="02010609060101010101" charset="-122"/>
            </a:endParaRPr>
          </a:p>
          <a:p>
            <a:pPr algn="l">
              <a:lnSpc>
                <a:spcPct val="150000"/>
              </a:lnSpc>
            </a:pPr>
            <a:r>
              <a:rPr lang="zh-CN" altLang="en-US" sz="3110" dirty="0">
                <a:latin typeface="黑体" panose="02010609060101010101" charset="-122"/>
                <a:ea typeface="黑体" panose="02010609060101010101" charset="-122"/>
                <a:cs typeface="黑体" panose="02010609060101010101" charset="-122"/>
              </a:rPr>
              <a:t>     血量的不足即是虚证。</a:t>
            </a:r>
            <a:endParaRPr lang="zh-CN" altLang="en-US" sz="3110" dirty="0">
              <a:latin typeface="黑体" panose="02010609060101010101" charset="-122"/>
              <a:ea typeface="黑体" panose="02010609060101010101" charset="-122"/>
              <a:cs typeface="黑体" panose="02010609060101010101" charset="-122"/>
            </a:endParaRPr>
          </a:p>
          <a:p>
            <a:pPr algn="l">
              <a:lnSpc>
                <a:spcPct val="150000"/>
              </a:lnSpc>
            </a:pPr>
            <a:r>
              <a:rPr lang="zh-CN" altLang="en-US" sz="3110" dirty="0">
                <a:latin typeface="黑体" panose="02010609060101010101" charset="-122"/>
                <a:ea typeface="黑体" panose="02010609060101010101" charset="-122"/>
                <a:cs typeface="黑体" panose="02010609060101010101" charset="-122"/>
              </a:rPr>
              <a:t>③ “阴平阳秘，精神乃治”。虚，即机体局部生命物质不足；     </a:t>
            </a:r>
            <a:endParaRPr lang="zh-CN" altLang="en-US" sz="3110" dirty="0">
              <a:latin typeface="黑体" panose="02010609060101010101" charset="-122"/>
              <a:ea typeface="黑体" panose="02010609060101010101" charset="-122"/>
              <a:cs typeface="黑体" panose="02010609060101010101" charset="-122"/>
            </a:endParaRPr>
          </a:p>
          <a:p>
            <a:pPr algn="l">
              <a:lnSpc>
                <a:spcPct val="150000"/>
              </a:lnSpc>
            </a:pPr>
            <a:r>
              <a:rPr lang="zh-CN" altLang="en-US" sz="3110" dirty="0">
                <a:latin typeface="黑体" panose="02010609060101010101" charset="-122"/>
                <a:ea typeface="黑体" panose="02010609060101010101" charset="-122"/>
                <a:cs typeface="黑体" panose="02010609060101010101" charset="-122"/>
              </a:rPr>
              <a:t>    平，即因虚而阴阳平衡失调。补虚治法的作用原理是补充</a:t>
            </a:r>
            <a:endParaRPr lang="zh-CN" altLang="en-US" sz="3110" dirty="0">
              <a:latin typeface="黑体" panose="02010609060101010101" charset="-122"/>
              <a:ea typeface="黑体" panose="02010609060101010101" charset="-122"/>
              <a:cs typeface="黑体" panose="02010609060101010101" charset="-122"/>
            </a:endParaRPr>
          </a:p>
          <a:p>
            <a:pPr algn="l">
              <a:lnSpc>
                <a:spcPct val="150000"/>
              </a:lnSpc>
            </a:pPr>
            <a:r>
              <a:rPr lang="zh-CN" altLang="en-US" sz="3110" dirty="0">
                <a:latin typeface="黑体" panose="02010609060101010101" charset="-122"/>
                <a:ea typeface="黑体" panose="02010609060101010101" charset="-122"/>
                <a:cs typeface="黑体" panose="02010609060101010101" charset="-122"/>
              </a:rPr>
              <a:t>    局部阴阳气血的数量，恢复阴阳平衡。</a:t>
            </a:r>
            <a:endParaRPr lang="zh-CN" altLang="en-US" sz="311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3137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906780" y="1460500"/>
            <a:ext cx="10647045" cy="5238750"/>
          </a:xfrm>
        </p:spPr>
        <p:txBody>
          <a:bodyPr>
            <a:normAutofit/>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1.</a:t>
            </a:r>
            <a:r>
              <a:rPr lang="zh-CN" altLang="en-US" sz="2800" b="1" dirty="0">
                <a:latin typeface="黑体" panose="02010609060101010101" charset="-122"/>
                <a:ea typeface="黑体" panose="02010609060101010101" charset="-122"/>
                <a:cs typeface="黑体" panose="02010609060101010101" charset="-122"/>
              </a:rPr>
              <a:t>气虚煦之</a:t>
            </a:r>
            <a:endParaRPr lang="zh-CN" altLang="en-US" sz="2800" b="1" dirty="0">
              <a:latin typeface="黑体" panose="02010609060101010101" charset="-122"/>
              <a:ea typeface="黑体" panose="02010609060101010101" charset="-122"/>
              <a:cs typeface="黑体" panose="02010609060101010101" charset="-122"/>
            </a:endParaRPr>
          </a:p>
          <a:p>
            <a:pPr marL="0" algn="l" fontAlgn="auto">
              <a:lnSpc>
                <a:spcPct val="150000"/>
              </a:lnSpc>
              <a:buClrTx/>
              <a:buSzTx/>
              <a:buNone/>
            </a:pPr>
            <a:r>
              <a:rPr lang="zh-CN" altLang="en-US" dirty="0">
                <a:latin typeface="黑体" panose="02010609060101010101" charset="-122"/>
                <a:ea typeface="黑体" panose="02010609060101010101" charset="-122"/>
                <a:cs typeface="黑体" panose="02010609060101010101" charset="-122"/>
              </a:rPr>
              <a:t>  气是构成人体组织结构及维持人体生命活动的基本物质之一。气的数量不   </a:t>
            </a:r>
            <a:endParaRPr lang="zh-CN" altLang="en-US" dirty="0">
              <a:latin typeface="黑体" panose="02010609060101010101" charset="-122"/>
              <a:ea typeface="黑体" panose="02010609060101010101" charset="-122"/>
              <a:cs typeface="黑体" panose="02010609060101010101" charset="-122"/>
            </a:endParaRPr>
          </a:p>
          <a:p>
            <a:pPr marL="0" algn="l" fontAlgn="auto">
              <a:lnSpc>
                <a:spcPct val="150000"/>
              </a:lnSpc>
              <a:buClrTx/>
              <a:buSzTx/>
              <a:buNone/>
            </a:pPr>
            <a:r>
              <a:rPr lang="zh-CN" altLang="en-US" dirty="0">
                <a:latin typeface="黑体" panose="02010609060101010101" charset="-122"/>
                <a:ea typeface="黑体" panose="02010609060101010101" charset="-122"/>
                <a:cs typeface="黑体" panose="02010609060101010101" charset="-122"/>
              </a:rPr>
              <a:t>  足引起的病证称为气虚证。</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气虚临床表现：①疲劳②乏力③声低④懒言⑤面色晄白⑥舌淡⑦苔白⑧脉细</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气虚临床决策：气虚煦之</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气虚治疗推荐：四君子汤；补中益气汤</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补气常用药物：人参、党参、黄芪、黄精、白术、山药、甘草</a:t>
            </a: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362710"/>
            <a:ext cx="10711815" cy="5162550"/>
          </a:xfrm>
        </p:spPr>
        <p:txBody>
          <a:bodyPr>
            <a:normAutofit fontScale="90000"/>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2.</a:t>
            </a:r>
            <a:r>
              <a:rPr lang="zh-CN" altLang="en-US" sz="2800" b="1" dirty="0">
                <a:latin typeface="黑体" panose="02010609060101010101" charset="-122"/>
                <a:ea typeface="黑体" panose="02010609060101010101" charset="-122"/>
                <a:cs typeface="黑体" panose="02010609060101010101" charset="-122"/>
              </a:rPr>
              <a:t>血虚濡之</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血是构成人体组织结构及维持人体生命活动的基本物质之一。血的数量不足引起的病</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证称为血虚证。</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血虚临床表现：①心悸②健忘③面无血色④头晕⑤月经量少⑥舌淡⑦苔白⑧脉细</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血虚临床决策：</a:t>
            </a:r>
            <a:r>
              <a:rPr lang="zh-CN" altLang="en-US" dirty="0">
                <a:latin typeface="黑体" panose="02010609060101010101" charset="-122"/>
                <a:ea typeface="黑体" panose="02010609060101010101" charset="-122"/>
                <a:cs typeface="黑体" panose="02010609060101010101" charset="-122"/>
                <a:sym typeface="+mn-ea"/>
              </a:rPr>
              <a:t>血虚濡之</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血虚治疗推荐：四物汤；当归补血汤</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补气常用药物：熟地、当归、阿胶、白芍</a:t>
            </a: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645" y="0"/>
            <a:ext cx="1278255"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501650" y="1464945"/>
            <a:ext cx="11690985" cy="5956935"/>
          </a:xfrm>
        </p:spPr>
        <p:txBody>
          <a:bodyPr>
            <a:normAutofit lnSpcReduction="10000"/>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3.</a:t>
            </a:r>
            <a:r>
              <a:rPr lang="zh-CN" altLang="en-US" sz="2800" b="1" dirty="0">
                <a:latin typeface="黑体" panose="02010609060101010101" charset="-122"/>
                <a:ea typeface="黑体" panose="02010609060101010101" charset="-122"/>
                <a:cs typeface="黑体" panose="02010609060101010101" charset="-122"/>
              </a:rPr>
              <a:t>阴虚滋之</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阴是构成人体组织结构及维持人体生命活动的基本物质之一。阴的数量不足引起的病</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证称为阴虚证。</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阴虚临床表现：①低热②午后潮热③手足心热④盗汗⑤口燥⑥咽干⑦烦躁⑧舌红⑨少</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苔⑩脉细数</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阴虚临床决策：阴虚滋之</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阴虚治疗推荐：六味地黄丸；左归丸；大补阴丸</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滋阴常用药物：生地、枸杞、龟板、萸肉、鳖甲</a:t>
            </a: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56069" y="8979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03684"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rPr>
              <a:t>（二）子逆则安之</a:t>
            </a:r>
            <a:r>
              <a:rPr lang="zh-CN" altLang="en-US" sz="3600" b="1">
                <a:latin typeface="黑体" panose="02010609060101010101" charset="-122"/>
                <a:ea typeface="黑体" panose="02010609060101010101" charset="-122"/>
                <a:cs typeface="黑体" panose="02010609060101010101" charset="-122"/>
                <a:sym typeface="+mn-ea"/>
              </a:rPr>
              <a:t>－复其所固有立意在平</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508635" y="1616075"/>
            <a:ext cx="11373485" cy="4702175"/>
          </a:xfrm>
        </p:spPr>
        <p:txBody>
          <a:bodyPr>
            <a:normAutofit lnSpcReduction="10000"/>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4.</a:t>
            </a:r>
            <a:r>
              <a:rPr lang="zh-CN" altLang="en-US" sz="2800" b="1" dirty="0">
                <a:latin typeface="黑体" panose="02010609060101010101" charset="-122"/>
                <a:ea typeface="黑体" panose="02010609060101010101" charset="-122"/>
                <a:cs typeface="黑体" panose="02010609060101010101" charset="-122"/>
              </a:rPr>
              <a:t>阳虚温之</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100" dirty="0">
                <a:latin typeface="黑体" panose="02010609060101010101" charset="-122"/>
                <a:ea typeface="黑体" panose="02010609060101010101" charset="-122"/>
                <a:cs typeface="黑体" panose="02010609060101010101" charset="-122"/>
              </a:rPr>
              <a:t>阳是构成人体组织结构及维持人体生命活动的基本物质之一。阳的数量不足引起的病证称为阳虚证。</a:t>
            </a:r>
            <a:endParaRPr lang="zh-CN" altLang="en-US" sz="21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100" dirty="0">
                <a:latin typeface="黑体" panose="02010609060101010101" charset="-122"/>
                <a:ea typeface="黑体" panose="02010609060101010101" charset="-122"/>
                <a:cs typeface="黑体" panose="02010609060101010101" charset="-122"/>
              </a:rPr>
              <a:t>阳虚临床表现：①畏寒②四肢不温③口淡④喜热⑤自汗⑥小便清长⑦面色淡白⑧舌淡胖嫩⑨苔白滑⑩脉沉细</a:t>
            </a:r>
            <a:endParaRPr lang="zh-CN" altLang="en-US" sz="21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100" dirty="0">
                <a:latin typeface="黑体" panose="02010609060101010101" charset="-122"/>
                <a:ea typeface="黑体" panose="02010609060101010101" charset="-122"/>
                <a:cs typeface="黑体" panose="02010609060101010101" charset="-122"/>
              </a:rPr>
              <a:t>阳虚临床决策：阳虚温之</a:t>
            </a:r>
            <a:endParaRPr lang="zh-CN" altLang="en-US" sz="21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100" dirty="0">
                <a:latin typeface="黑体" panose="02010609060101010101" charset="-122"/>
                <a:ea typeface="黑体" panose="02010609060101010101" charset="-122"/>
                <a:cs typeface="黑体" panose="02010609060101010101" charset="-122"/>
              </a:rPr>
              <a:t>阳虚治疗推荐：右归丸；真武汤</a:t>
            </a:r>
            <a:endParaRPr lang="zh-CN" altLang="en-US" sz="21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100" dirty="0">
                <a:latin typeface="黑体" panose="02010609060101010101" charset="-122"/>
                <a:ea typeface="黑体" panose="02010609060101010101" charset="-122"/>
                <a:cs typeface="黑体" panose="02010609060101010101" charset="-122"/>
              </a:rPr>
              <a:t>补阳常用药物：鹿茸、紫河车、冬虫夏草、肉苁蓉、淫羊藿、杜仲、巴戟天、补骨脂、菟丝子</a:t>
            </a:r>
            <a:endParaRPr lang="zh-CN" altLang="en-US" sz="21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80645" y="121285"/>
            <a:ext cx="8629650" cy="1087120"/>
          </a:xfrm>
        </p:spPr>
        <p:txBody>
          <a:bodyPr/>
          <a:lstStyle/>
          <a:p>
            <a:pPr algn="l"/>
            <a:r>
              <a:rPr lang="zh-CN" altLang="en-US" sz="3600">
                <a:latin typeface="黑体" panose="02010609060101010101" charset="-122"/>
                <a:ea typeface="黑体" panose="02010609060101010101" charset="-122"/>
                <a:cs typeface="黑体" panose="02010609060101010101" charset="-122"/>
              </a:rPr>
              <a:t>二</a:t>
            </a:r>
            <a:r>
              <a:rPr lang="en-US" altLang="zh-CN" sz="3600">
                <a:latin typeface="黑体" panose="02010609060101010101" charset="-122"/>
                <a:ea typeface="黑体" panose="02010609060101010101" charset="-122"/>
                <a:cs typeface="黑体" panose="02010609060101010101" charset="-122"/>
              </a:rPr>
              <a:t>.</a:t>
            </a:r>
            <a:r>
              <a:rPr lang="zh-CN" altLang="en-US" sz="3600">
                <a:latin typeface="黑体" panose="02010609060101010101" charset="-122"/>
                <a:ea typeface="黑体" panose="02010609060101010101" charset="-122"/>
                <a:cs typeface="黑体" panose="02010609060101010101" charset="-122"/>
              </a:rPr>
              <a:t>审查病情</a:t>
            </a:r>
            <a:r>
              <a:rPr lang="zh-CN" altLang="zh-CN" sz="3600">
                <a:latin typeface="黑体" panose="02010609060101010101" charset="-122"/>
                <a:ea typeface="黑体" panose="02010609060101010101" charset="-122"/>
                <a:cs typeface="黑体" panose="02010609060101010101" charset="-122"/>
              </a:rPr>
              <a:t>的临床决策</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165100" y="1393825"/>
            <a:ext cx="12065635" cy="5715000"/>
          </a:xfrm>
        </p:spPr>
        <p:txBody>
          <a:bodyPr>
            <a:normAutofit fontScale="90000"/>
          </a:bodyPr>
          <a:lstStyle/>
          <a:p>
            <a:pPr algn="l" fontAlgn="auto">
              <a:lnSpc>
                <a:spcPct val="110000"/>
              </a:lnSpc>
            </a:pPr>
            <a:r>
              <a:rPr lang="zh-CN" altLang="en-US" sz="3600" b="1" dirty="0">
                <a:latin typeface="黑体" panose="02010609060101010101" charset="-122"/>
                <a:ea typeface="黑体" panose="02010609060101010101" charset="-122"/>
                <a:cs typeface="黑体" panose="02010609060101010101" charset="-122"/>
              </a:rPr>
              <a:t>（一）标本之辨，缓急其要</a:t>
            </a:r>
            <a:endParaRPr lang="zh-CN" altLang="en-US" sz="3600" b="1" dirty="0">
              <a:latin typeface="黑体" panose="02010609060101010101" charset="-122"/>
              <a:ea typeface="黑体" panose="02010609060101010101" charset="-122"/>
              <a:cs typeface="黑体" panose="02010609060101010101" charset="-122"/>
            </a:endParaRPr>
          </a:p>
          <a:p>
            <a:pPr algn="l" fontAlgn="auto">
              <a:lnSpc>
                <a:spcPct val="130000"/>
              </a:lnSpc>
              <a:buClrTx/>
              <a:buSzTx/>
              <a:buNone/>
            </a:pPr>
            <a:r>
              <a:rPr lang="zh-CN" altLang="en-US" sz="2000" dirty="0">
                <a:latin typeface="黑体" panose="02010609060101010101" charset="-122"/>
                <a:ea typeface="黑体" panose="02010609060101010101" charset="-122"/>
                <a:cs typeface="黑体" panose="02010609060101010101" charset="-122"/>
              </a:rPr>
              <a:t>  </a:t>
            </a:r>
            <a:r>
              <a:rPr lang="zh-CN" altLang="en-US" dirty="0">
                <a:latin typeface="黑体" panose="02010609060101010101" charset="-122"/>
                <a:ea typeface="黑体" panose="02010609060101010101" charset="-122"/>
                <a:cs typeface="黑体" panose="02010609060101010101" charset="-122"/>
              </a:rPr>
              <a:t>  《素问》</a:t>
            </a:r>
            <a:r>
              <a:rPr lang="en-US" altLang="zh-CN" dirty="0">
                <a:latin typeface="黑体" panose="02010609060101010101" charset="-122"/>
                <a:ea typeface="黑体" panose="02010609060101010101" charset="-122"/>
                <a:cs typeface="黑体" panose="02010609060101010101" charset="-122"/>
              </a:rPr>
              <a:t>“</a:t>
            </a:r>
            <a:r>
              <a:rPr lang="zh-CN" altLang="en-US" dirty="0">
                <a:latin typeface="黑体" panose="02010609060101010101" charset="-122"/>
                <a:ea typeface="黑体" panose="02010609060101010101" charset="-122"/>
                <a:cs typeface="黑体" panose="02010609060101010101" charset="-122"/>
              </a:rPr>
              <a:t>病发而有余，本而标之，先治其本，后治其标；病发而不足，标而本之，</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30000"/>
              </a:lnSpc>
              <a:buClrTx/>
              <a:buSzTx/>
              <a:buNone/>
            </a:pPr>
            <a:r>
              <a:rPr lang="zh-CN" altLang="en-US" dirty="0">
                <a:latin typeface="黑体" panose="02010609060101010101" charset="-122"/>
                <a:ea typeface="黑体" panose="02010609060101010101" charset="-122"/>
                <a:cs typeface="黑体" panose="02010609060101010101" charset="-122"/>
              </a:rPr>
              <a:t>     先治其标，后治其本</a:t>
            </a:r>
            <a:r>
              <a:rPr lang="en-US" altLang="zh-CN" dirty="0">
                <a:latin typeface="黑体" panose="02010609060101010101" charset="-122"/>
                <a:ea typeface="黑体" panose="02010609060101010101" charset="-122"/>
                <a:cs typeface="黑体" panose="02010609060101010101" charset="-122"/>
              </a:rPr>
              <a:t>”</a:t>
            </a:r>
            <a:r>
              <a:rPr lang="zh-CN" altLang="en-US" dirty="0">
                <a:latin typeface="黑体" panose="02010609060101010101" charset="-122"/>
                <a:ea typeface="黑体" panose="02010609060101010101" charset="-122"/>
                <a:cs typeface="黑体" panose="02010609060101010101" charset="-122"/>
              </a:rPr>
              <a:t>。</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30000"/>
              </a:lnSpc>
              <a:buClrTx/>
              <a:buSzTx/>
              <a:buNone/>
            </a:pPr>
            <a:r>
              <a:rPr lang="zh-CN" altLang="en-US" dirty="0">
                <a:latin typeface="黑体" panose="02010609060101010101" charset="-122"/>
                <a:ea typeface="黑体" panose="02010609060101010101" charset="-122"/>
                <a:cs typeface="黑体" panose="02010609060101010101" charset="-122"/>
              </a:rPr>
              <a:t>     王冰注：</a:t>
            </a:r>
            <a:r>
              <a:rPr lang="en-US" altLang="zh-CN" dirty="0">
                <a:latin typeface="黑体" panose="02010609060101010101" charset="-122"/>
                <a:ea typeface="黑体" panose="02010609060101010101" charset="-122"/>
                <a:cs typeface="黑体" panose="02010609060101010101" charset="-122"/>
              </a:rPr>
              <a:t>“</a:t>
            </a:r>
            <a:r>
              <a:rPr lang="zh-CN" altLang="en-US" dirty="0">
                <a:latin typeface="黑体" panose="02010609060101010101" charset="-122"/>
                <a:ea typeface="黑体" panose="02010609060101010101" charset="-122"/>
                <a:cs typeface="黑体" panose="02010609060101010101" charset="-122"/>
              </a:rPr>
              <a:t>本先病，标后病，必谨察之</a:t>
            </a:r>
            <a:r>
              <a:rPr lang="en-US" altLang="zh-CN" dirty="0">
                <a:latin typeface="黑体" panose="02010609060101010101" charset="-122"/>
                <a:ea typeface="黑体" panose="02010609060101010101" charset="-122"/>
                <a:cs typeface="黑体" panose="02010609060101010101" charset="-122"/>
              </a:rPr>
              <a:t>”</a:t>
            </a:r>
            <a:r>
              <a:rPr lang="zh-CN" altLang="en-US" dirty="0">
                <a:latin typeface="黑体" panose="02010609060101010101" charset="-122"/>
                <a:ea typeface="黑体" panose="02010609060101010101" charset="-122"/>
                <a:cs typeface="黑体" panose="02010609060101010101" charset="-122"/>
              </a:rPr>
              <a:t>。</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30000"/>
              </a:lnSpc>
              <a:buClrTx/>
              <a:buSzTx/>
              <a:buNone/>
            </a:pPr>
            <a:r>
              <a:rPr lang="zh-CN" altLang="en-US" dirty="0">
                <a:latin typeface="Calibri" panose="020F0502020204030204" charset="0"/>
                <a:ea typeface="黑体" panose="02010609060101010101" charset="-122"/>
                <a:cs typeface="黑体" panose="02010609060101010101" charset="-122"/>
              </a:rPr>
              <a:t>       ①</a:t>
            </a:r>
            <a:r>
              <a:rPr lang="zh-CN" altLang="en-US" dirty="0">
                <a:latin typeface="黑体" panose="02010609060101010101" charset="-122"/>
                <a:ea typeface="黑体" panose="02010609060101010101" charset="-122"/>
                <a:cs typeface="黑体" panose="02010609060101010101" charset="-122"/>
              </a:rPr>
              <a:t>本而标之：谓有先病复有后病，以其有余，故先治其本，后治其标也。</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30000"/>
              </a:lnSpc>
              <a:buClrTx/>
              <a:buSzTx/>
              <a:buNone/>
            </a:pPr>
            <a:r>
              <a:rPr lang="zh-CN" altLang="en-US" dirty="0">
                <a:latin typeface="黑体" panose="02010609060101010101" charset="-122"/>
                <a:ea typeface="黑体" panose="02010609060101010101" charset="-122"/>
                <a:cs typeface="黑体" panose="02010609060101010101" charset="-122"/>
              </a:rPr>
              <a:t>   </a:t>
            </a:r>
            <a:r>
              <a:rPr lang="zh-CN" altLang="en-US" dirty="0">
                <a:latin typeface="Calibri" panose="020F0502020204030204" charset="0"/>
                <a:ea typeface="黑体" panose="02010609060101010101" charset="-122"/>
                <a:cs typeface="黑体" panose="02010609060101010101" charset="-122"/>
              </a:rPr>
              <a:t>②</a:t>
            </a:r>
            <a:r>
              <a:rPr lang="zh-CN" altLang="en-US" dirty="0">
                <a:latin typeface="黑体" panose="02010609060101010101" charset="-122"/>
                <a:ea typeface="黑体" panose="02010609060101010101" charset="-122"/>
                <a:cs typeface="黑体" panose="02010609060101010101" charset="-122"/>
              </a:rPr>
              <a:t>标而本之：谓先发轻微缓者，后发重大急者，以其不足，故先治其标，后治其本也。</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30000"/>
              </a:lnSpc>
              <a:buClrTx/>
              <a:buSzTx/>
              <a:buNone/>
            </a:pPr>
            <a:r>
              <a:rPr lang="zh-CN" altLang="en-US" dirty="0">
                <a:latin typeface="黑体" panose="02010609060101010101" charset="-122"/>
                <a:ea typeface="黑体" panose="02010609060101010101" charset="-122"/>
                <a:cs typeface="黑体" panose="02010609060101010101" charset="-122"/>
              </a:rPr>
              <a:t>   </a:t>
            </a:r>
            <a:r>
              <a:rPr lang="zh-CN" altLang="en-US" dirty="0">
                <a:latin typeface="Calibri" panose="020F0502020204030204" charset="0"/>
                <a:ea typeface="黑体" panose="02010609060101010101" charset="-122"/>
                <a:cs typeface="黑体" panose="02010609060101010101" charset="-122"/>
              </a:rPr>
              <a:t>③</a:t>
            </a:r>
            <a:r>
              <a:rPr lang="zh-CN" altLang="en-US" dirty="0">
                <a:latin typeface="黑体" panose="02010609060101010101" charset="-122"/>
                <a:ea typeface="黑体" panose="02010609060101010101" charset="-122"/>
                <a:cs typeface="黑体" panose="02010609060101010101" charset="-122"/>
              </a:rPr>
              <a:t>凡机体对标病的适应力较本病强时（病发而有余），当先治本后治标；凡机体对标病的适应</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30000"/>
              </a:lnSpc>
              <a:buClrTx/>
              <a:buSzTx/>
              <a:buNone/>
            </a:pPr>
            <a:r>
              <a:rPr lang="zh-CN" altLang="en-US" dirty="0">
                <a:latin typeface="黑体" panose="02010609060101010101" charset="-122"/>
                <a:ea typeface="黑体" panose="02010609060101010101" charset="-122"/>
                <a:cs typeface="黑体" panose="02010609060101010101" charset="-122"/>
              </a:rPr>
              <a:t>     力较本病弱时（病发而不足），应先治标后治本。</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30000"/>
              </a:lnSpc>
              <a:buClrTx/>
              <a:buSzTx/>
              <a:buNone/>
            </a:pPr>
            <a:r>
              <a:rPr lang="zh-CN" altLang="en-US" dirty="0">
                <a:latin typeface="黑体" panose="02010609060101010101" charset="-122"/>
                <a:ea typeface="黑体" panose="02010609060101010101" charset="-122"/>
                <a:cs typeface="黑体" panose="02010609060101010101" charset="-122"/>
              </a:rPr>
              <a:t>   </a:t>
            </a:r>
            <a:r>
              <a:rPr lang="zh-CN" altLang="en-US" dirty="0">
                <a:latin typeface="Calibri" panose="020F0502020204030204" charset="0"/>
                <a:ea typeface="黑体" panose="02010609060101010101" charset="-122"/>
                <a:cs typeface="黑体" panose="02010609060101010101" charset="-122"/>
              </a:rPr>
              <a:t>④</a:t>
            </a:r>
            <a:r>
              <a:rPr lang="zh-CN" altLang="en-US" dirty="0">
                <a:latin typeface="黑体" panose="02010609060101010101" charset="-122"/>
                <a:ea typeface="黑体" panose="02010609060101010101" charset="-122"/>
                <a:cs typeface="黑体" panose="02010609060101010101" charset="-122"/>
              </a:rPr>
              <a:t>急则治标，缓则治本。</a:t>
            </a:r>
            <a:endParaRPr lang="zh-CN" altLang="en-US" dirty="0">
              <a:latin typeface="黑体" panose="02010609060101010101" charset="-122"/>
              <a:ea typeface="黑体" panose="02010609060101010101" charset="-122"/>
              <a:cs typeface="黑体" panose="02010609060101010101" charset="-122"/>
            </a:endParaRPr>
          </a:p>
          <a:p>
            <a:pPr algn="l">
              <a:lnSpc>
                <a:spcPct val="110000"/>
              </a:lnSpc>
              <a:buClrTx/>
              <a:buSzTx/>
            </a:pPr>
            <a:r>
              <a:rPr lang="en-US" altLang="zh-CN" sz="2800" b="1" dirty="0">
                <a:latin typeface="黑体" panose="02010609060101010101" charset="-122"/>
                <a:ea typeface="黑体" panose="02010609060101010101" charset="-122"/>
              </a:rPr>
              <a:t>  </a:t>
            </a: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80645" y="121285"/>
            <a:ext cx="8629650" cy="1087120"/>
          </a:xfrm>
        </p:spPr>
        <p:txBody>
          <a:bodyPr/>
          <a:lstStyle/>
          <a:p>
            <a:pPr algn="l"/>
            <a:r>
              <a:rPr lang="zh-CN" altLang="en-US" sz="3600">
                <a:latin typeface="黑体" panose="02010609060101010101" charset="-122"/>
                <a:ea typeface="黑体" panose="02010609060101010101" charset="-122"/>
                <a:cs typeface="黑体" panose="02010609060101010101" charset="-122"/>
              </a:rPr>
              <a:t>二</a:t>
            </a:r>
            <a:r>
              <a:rPr lang="en-US" altLang="zh-CN" sz="3600">
                <a:latin typeface="黑体" panose="02010609060101010101" charset="-122"/>
                <a:ea typeface="黑体" panose="02010609060101010101" charset="-122"/>
                <a:cs typeface="黑体" panose="02010609060101010101" charset="-122"/>
              </a:rPr>
              <a:t>.</a:t>
            </a:r>
            <a:r>
              <a:rPr lang="zh-CN" altLang="en-US" sz="3600">
                <a:latin typeface="黑体" panose="02010609060101010101" charset="-122"/>
                <a:ea typeface="黑体" panose="02010609060101010101" charset="-122"/>
                <a:cs typeface="黑体" panose="02010609060101010101" charset="-122"/>
              </a:rPr>
              <a:t>审查病情</a:t>
            </a:r>
            <a:r>
              <a:rPr lang="zh-CN" altLang="zh-CN" sz="3600">
                <a:latin typeface="黑体" panose="02010609060101010101" charset="-122"/>
                <a:ea typeface="黑体" panose="02010609060101010101" charset="-122"/>
                <a:cs typeface="黑体" panose="02010609060101010101" charset="-122"/>
              </a:rPr>
              <a:t>的临床决策</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318211" y="1393635"/>
            <a:ext cx="11499215" cy="5267960"/>
          </a:xfrm>
        </p:spPr>
        <p:txBody>
          <a:bodyPr>
            <a:normAutofit/>
          </a:bodyPr>
          <a:lstStyle/>
          <a:p>
            <a:pPr algn="l" fontAlgn="auto">
              <a:lnSpc>
                <a:spcPct val="150000"/>
              </a:lnSpc>
            </a:pPr>
            <a:r>
              <a:rPr lang="zh-CN" altLang="en-US" sz="3600" b="1" dirty="0">
                <a:latin typeface="黑体" panose="02010609060101010101" charset="-122"/>
                <a:ea typeface="黑体" panose="02010609060101010101" charset="-122"/>
                <a:cs typeface="黑体" panose="02010609060101010101" charset="-122"/>
              </a:rPr>
              <a:t>（一）标本之辨，缓急其要</a:t>
            </a:r>
            <a:endParaRPr lang="zh-CN" altLang="en-US" sz="3600" b="1" dirty="0">
              <a:latin typeface="黑体" panose="02010609060101010101" charset="-122"/>
              <a:ea typeface="黑体" panose="02010609060101010101" charset="-122"/>
              <a:cs typeface="黑体" panose="02010609060101010101" charset="-122"/>
            </a:endParaRPr>
          </a:p>
          <a:p>
            <a:pPr algn="l" fontAlgn="auto">
              <a:lnSpc>
                <a:spcPct val="150000"/>
              </a:lnSpc>
              <a:buClrTx/>
              <a:buSzTx/>
              <a:buNone/>
            </a:pPr>
            <a:r>
              <a:rPr lang="zh-CN" altLang="en-US" sz="2000" dirty="0">
                <a:latin typeface="黑体" panose="02010609060101010101" charset="-122"/>
                <a:ea typeface="黑体" panose="02010609060101010101" charset="-122"/>
                <a:cs typeface="黑体" panose="02010609060101010101" charset="-122"/>
              </a:rPr>
              <a:t>   </a:t>
            </a:r>
            <a:r>
              <a:rPr lang="en-US" altLang="zh-CN" b="1" dirty="0">
                <a:latin typeface="黑体" panose="02010609060101010101" charset="-122"/>
                <a:ea typeface="黑体" panose="02010609060101010101" charset="-122"/>
              </a:rPr>
              <a:t>1.</a:t>
            </a:r>
            <a:r>
              <a:rPr lang="zh-CN" altLang="en-US" b="1" dirty="0">
                <a:latin typeface="黑体" panose="02010609060101010101" charset="-122"/>
                <a:ea typeface="黑体" panose="02010609060101010101" charset="-122"/>
              </a:rPr>
              <a:t>病发而有余，本而标之</a:t>
            </a:r>
            <a:endParaRPr lang="zh-CN" altLang="en-US" b="1" dirty="0">
              <a:latin typeface="黑体" panose="02010609060101010101" charset="-122"/>
              <a:ea typeface="黑体" panose="02010609060101010101" charset="-122"/>
            </a:endParaRPr>
          </a:p>
          <a:p>
            <a:pPr algn="l" fontAlgn="auto">
              <a:lnSpc>
                <a:spcPct val="150000"/>
              </a:lnSpc>
              <a:buClrTx/>
              <a:buSzTx/>
              <a:buNone/>
            </a:pPr>
            <a:r>
              <a:rPr lang="zh-CN" altLang="en-US" dirty="0">
                <a:latin typeface="黑体" panose="02010609060101010101" charset="-122"/>
                <a:ea typeface="黑体" panose="02010609060101010101" charset="-122"/>
                <a:cs typeface="黑体" panose="02010609060101010101" charset="-122"/>
              </a:rPr>
              <a:t>   权衡标本之间的病情缓急，如果标病缓而不急，当先本后标。</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50000"/>
              </a:lnSpc>
              <a:buClrTx/>
              <a:buSzTx/>
              <a:buNone/>
            </a:pPr>
            <a:r>
              <a:rPr lang="zh-CN" altLang="en-US" dirty="0">
                <a:latin typeface="黑体" panose="02010609060101010101" charset="-122"/>
                <a:ea typeface="黑体" panose="02010609060101010101" charset="-122"/>
                <a:cs typeface="黑体" panose="02010609060101010101" charset="-122"/>
              </a:rPr>
              <a:t>   理由有</a:t>
            </a:r>
            <a:r>
              <a:rPr lang="en-US" altLang="zh-CN" dirty="0">
                <a:latin typeface="黑体" panose="02010609060101010101" charset="-122"/>
                <a:ea typeface="黑体" panose="02010609060101010101" charset="-122"/>
                <a:cs typeface="黑体" panose="02010609060101010101" charset="-122"/>
              </a:rPr>
              <a:t>2</a:t>
            </a:r>
            <a:r>
              <a:rPr lang="zh-CN" altLang="en-US" dirty="0">
                <a:latin typeface="黑体" panose="02010609060101010101" charset="-122"/>
                <a:ea typeface="黑体" panose="02010609060101010101" charset="-122"/>
                <a:cs typeface="黑体" panose="02010609060101010101" charset="-122"/>
              </a:rPr>
              <a:t>个：一是标病缓，相对说本病急，先主后次，治序井然；二是多数情况下</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50000"/>
              </a:lnSpc>
              <a:buClrTx/>
              <a:buSzTx/>
              <a:buNone/>
            </a:pPr>
            <a:r>
              <a:rPr lang="zh-CN" altLang="en-US" dirty="0">
                <a:latin typeface="黑体" panose="02010609060101010101" charset="-122"/>
                <a:ea typeface="黑体" panose="02010609060101010101" charset="-122"/>
                <a:cs typeface="黑体" panose="02010609060101010101" charset="-122"/>
              </a:rPr>
              <a:t>   本病往往是标病的因，先因后果，疗效常佳。</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30000"/>
              </a:lnSpc>
              <a:buClrTx/>
              <a:buSzTx/>
              <a:buNone/>
            </a:pP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90270" y="375285"/>
            <a:ext cx="6122035" cy="1881505"/>
          </a:xfrm>
        </p:spPr>
        <p:txBody>
          <a:bodyPr>
            <a:normAutofit fontScale="90000"/>
          </a:bodyPr>
          <a:p>
            <a:pPr fontAlgn="auto">
              <a:lnSpc>
                <a:spcPct val="150000"/>
              </a:lnSpc>
            </a:pPr>
            <a:r>
              <a:rPr lang="zh-CN" altLang="zh-CN" b="1">
                <a:latin typeface="黑体" panose="02010609060101010101" charset="-122"/>
                <a:ea typeface="黑体" panose="02010609060101010101" charset="-122"/>
                <a:cs typeface="黑体" panose="02010609060101010101" charset="-122"/>
                <a:sym typeface="+mn-ea"/>
              </a:rPr>
              <a:t>临床决策</a:t>
            </a:r>
            <a:r>
              <a:rPr lang="zh-CN" altLang="zh-CN" sz="3600">
                <a:latin typeface="黑体" panose="02010609060101010101" charset="-122"/>
                <a:ea typeface="黑体" panose="02010609060101010101" charset="-122"/>
                <a:cs typeface="黑体" panose="02010609060101010101" charset="-122"/>
                <a:sym typeface="+mn-ea"/>
              </a:rPr>
              <a:t>的概念：</a:t>
            </a:r>
            <a:br>
              <a:rPr lang="zh-CN" altLang="zh-CN">
                <a:latin typeface="黑体" panose="02010609060101010101" charset="-122"/>
                <a:ea typeface="黑体" panose="02010609060101010101" charset="-122"/>
                <a:cs typeface="黑体" panose="02010609060101010101" charset="-122"/>
                <a:sym typeface="+mn-ea"/>
              </a:rPr>
            </a:br>
            <a:r>
              <a:rPr lang="zh-CN" altLang="zh-CN" sz="3600">
                <a:latin typeface="黑体" panose="02010609060101010101" charset="-122"/>
                <a:ea typeface="黑体" panose="02010609060101010101" charset="-122"/>
                <a:cs typeface="黑体" panose="02010609060101010101" charset="-122"/>
                <a:sym typeface="+mn-ea"/>
              </a:rPr>
              <a:t>是治疗疾病的策略决定。</a:t>
            </a:r>
            <a:endParaRPr lang="zh-CN" altLang="en-US" sz="4000">
              <a:latin typeface="黑体" panose="02010609060101010101" charset="-122"/>
              <a:ea typeface="黑体" panose="02010609060101010101" charset="-122"/>
              <a:cs typeface="黑体" panose="02010609060101010101" charset="-122"/>
              <a:sym typeface="+mn-ea"/>
            </a:endParaRPr>
          </a:p>
        </p:txBody>
      </p:sp>
      <p:sp>
        <p:nvSpPr>
          <p:cNvPr id="3" name="内容占位符 2"/>
          <p:cNvSpPr>
            <a:spLocks noGrp="1"/>
          </p:cNvSpPr>
          <p:nvPr>
            <p:ph idx="1"/>
          </p:nvPr>
        </p:nvSpPr>
        <p:spPr>
          <a:xfrm>
            <a:off x="890270" y="1826260"/>
            <a:ext cx="9082405" cy="5031740"/>
          </a:xfrm>
        </p:spPr>
        <p:txBody>
          <a:bodyPr>
            <a:normAutofit fontScale="80000"/>
          </a:bodyPr>
          <a:p>
            <a:pPr marL="0" indent="0">
              <a:buNone/>
            </a:pPr>
            <a:endParaRPr lang="zh-CN" altLang="en-US" sz="3600">
              <a:latin typeface="黑体" panose="02010609060101010101" charset="-122"/>
              <a:ea typeface="黑体" panose="02010609060101010101" charset="-122"/>
            </a:endParaRPr>
          </a:p>
          <a:p>
            <a:pPr marL="0" indent="0" fontAlgn="auto">
              <a:lnSpc>
                <a:spcPct val="150000"/>
              </a:lnSpc>
              <a:buNone/>
            </a:pPr>
            <a:r>
              <a:rPr lang="zh-CN" altLang="en-US" sz="4000">
                <a:latin typeface="黑体" panose="02010609060101010101" charset="-122"/>
                <a:ea typeface="黑体" panose="02010609060101010101" charset="-122"/>
              </a:rPr>
              <a:t>不同疾病有不同的临床决策，同一疾病由于病情病势不同亦有不同决策。疾病千变万化，临床决策亦随机应变。决策正确，方药才能不误。</a:t>
            </a:r>
            <a:endParaRPr lang="zh-CN" altLang="en-US" sz="4000">
              <a:latin typeface="黑体" panose="02010609060101010101" charset="-122"/>
              <a:ea typeface="黑体" panose="02010609060101010101" charset="-122"/>
            </a:endParaRPr>
          </a:p>
          <a:p>
            <a:pPr marL="0" indent="0" fontAlgn="auto">
              <a:lnSpc>
                <a:spcPct val="150000"/>
              </a:lnSpc>
              <a:buNone/>
            </a:pPr>
            <a:r>
              <a:rPr lang="zh-CN" altLang="en-US" sz="4400" b="1">
                <a:latin typeface="黑体" panose="02010609060101010101" charset="-122"/>
                <a:ea typeface="黑体" panose="02010609060101010101" charset="-122"/>
              </a:rPr>
              <a:t>临床决策</a:t>
            </a:r>
            <a:r>
              <a:rPr lang="zh-CN" altLang="zh-CN" sz="4000">
                <a:latin typeface="黑体" panose="02010609060101010101" charset="-122"/>
                <a:ea typeface="黑体" panose="02010609060101010101" charset="-122"/>
                <a:cs typeface="黑体" panose="02010609060101010101" charset="-122"/>
              </a:rPr>
              <a:t>的核心思想：</a:t>
            </a:r>
            <a:endParaRPr lang="zh-CN" altLang="zh-CN" sz="4000">
              <a:latin typeface="黑体" panose="02010609060101010101" charset="-122"/>
              <a:ea typeface="黑体" panose="02010609060101010101" charset="-122"/>
              <a:cs typeface="黑体" panose="02010609060101010101" charset="-122"/>
            </a:endParaRPr>
          </a:p>
          <a:p>
            <a:pPr marL="0" indent="0" fontAlgn="auto">
              <a:lnSpc>
                <a:spcPct val="150000"/>
              </a:lnSpc>
              <a:buNone/>
            </a:pPr>
            <a:r>
              <a:rPr lang="zh-CN" altLang="zh-CN" sz="4000">
                <a:latin typeface="黑体" panose="02010609060101010101" charset="-122"/>
                <a:ea typeface="黑体" panose="02010609060101010101" charset="-122"/>
                <a:cs typeface="黑体" panose="02010609060101010101" charset="-122"/>
              </a:rPr>
              <a:t>治病必求于本。</a:t>
            </a:r>
            <a:endParaRPr lang="zh-CN" altLang="zh-CN" sz="4000">
              <a:latin typeface="黑体" panose="02010609060101010101" charset="-122"/>
              <a:ea typeface="黑体" panose="02010609060101010101" charset="-122"/>
              <a:cs typeface="黑体" panose="02010609060101010101" charset="-122"/>
            </a:endParaRPr>
          </a:p>
          <a:p>
            <a:endParaRPr lang="zh-CN" altLang="zh-CN" sz="3600">
              <a:latin typeface="黑体" panose="02010609060101010101" charset="-122"/>
              <a:ea typeface="黑体" panose="02010609060101010101" charset="-122"/>
              <a:cs typeface="黑体" panose="02010609060101010101" charset="-122"/>
            </a:endParaRPr>
          </a:p>
          <a:p>
            <a:endParaRPr lang="zh-CN" altLang="en-US"/>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9685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（一）标本之辨，缓急其要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447357" y="1491995"/>
            <a:ext cx="10790619" cy="4773930"/>
          </a:xfrm>
        </p:spPr>
        <p:txBody>
          <a:bodyPr>
            <a:normAutofit/>
          </a:bodyPr>
          <a:lstStyle/>
          <a:p>
            <a:pPr algn="l" fontAlgn="auto">
              <a:lnSpc>
                <a:spcPct val="150000"/>
              </a:lnSpc>
            </a:pPr>
            <a:r>
              <a:rPr lang="en-US" sz="3600" b="1" dirty="0">
                <a:latin typeface="黑体" panose="02010609060101010101" charset="-122"/>
                <a:ea typeface="黑体" panose="02010609060101010101" charset="-122"/>
                <a:cs typeface="黑体" panose="02010609060101010101" charset="-122"/>
              </a:rPr>
              <a:t>2.病发而有不足，标而本之（急则治标）</a:t>
            </a:r>
            <a:endParaRPr lang="en-US" sz="3600" b="1" dirty="0">
              <a:latin typeface="黑体" panose="02010609060101010101" charset="-122"/>
              <a:ea typeface="黑体" panose="02010609060101010101" charset="-122"/>
              <a:cs typeface="黑体" panose="02010609060101010101" charset="-122"/>
            </a:endParaRPr>
          </a:p>
          <a:p>
            <a:pPr algn="l" fontAlgn="auto">
              <a:lnSpc>
                <a:spcPct val="150000"/>
              </a:lnSpc>
              <a:buClrTx/>
              <a:buSzTx/>
              <a:buNone/>
            </a:pPr>
            <a:r>
              <a:rPr lang="zh-CN" altLang="en-US" dirty="0">
                <a:latin typeface="黑体" panose="02010609060101010101" charset="-122"/>
                <a:ea typeface="黑体" panose="02010609060101010101" charset="-122"/>
                <a:cs typeface="黑体" panose="02010609060101010101" charset="-122"/>
              </a:rPr>
              <a:t>如果标病急而不缓，当先标后本。</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50000"/>
              </a:lnSpc>
              <a:buClrTx/>
              <a:buSzTx/>
              <a:buNone/>
            </a:pPr>
            <a:r>
              <a:rPr lang="zh-CN" altLang="en-US" dirty="0">
                <a:latin typeface="黑体" panose="02010609060101010101" charset="-122"/>
                <a:ea typeface="黑体" panose="02010609060101010101" charset="-122"/>
                <a:cs typeface="黑体" panose="02010609060101010101" charset="-122"/>
              </a:rPr>
              <a:t>理由有</a:t>
            </a:r>
            <a:r>
              <a:rPr lang="en-US" altLang="zh-CN" dirty="0">
                <a:latin typeface="黑体" panose="02010609060101010101" charset="-122"/>
                <a:ea typeface="黑体" panose="02010609060101010101" charset="-122"/>
                <a:cs typeface="黑体" panose="02010609060101010101" charset="-122"/>
              </a:rPr>
              <a:t>2</a:t>
            </a:r>
            <a:r>
              <a:rPr lang="zh-CN" altLang="en-US" dirty="0">
                <a:latin typeface="黑体" panose="02010609060101010101" charset="-122"/>
                <a:ea typeface="黑体" panose="02010609060101010101" charset="-122"/>
                <a:cs typeface="黑体" panose="02010609060101010101" charset="-122"/>
              </a:rPr>
              <a:t>个：一是标病急，相对说本病缓，标证由次要地位转为主要地位；二是转为主要地位的标病往往影响本病向好的方向发展，治疗标病，有利于本病好转。</a:t>
            </a:r>
            <a:endParaRPr lang="zh-CN" altLang="en-US" sz="2800" dirty="0">
              <a:latin typeface="黑体" panose="02010609060101010101" charset="-122"/>
              <a:ea typeface="黑体" panose="02010609060101010101" charset="-122"/>
              <a:cs typeface="黑体" panose="02010609060101010101" charset="-122"/>
            </a:endParaRPr>
          </a:p>
          <a:p>
            <a:pPr algn="l" fontAlgn="auto">
              <a:lnSpc>
                <a:spcPct val="150000"/>
              </a:lnSpc>
              <a:buClrTx/>
              <a:buSzTx/>
              <a:buNone/>
            </a:pPr>
            <a:endParaRPr lang="zh-CN" altLang="en-US"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9685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（一）标本之辨，缓急其要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447357" y="1491995"/>
            <a:ext cx="10790619" cy="4773930"/>
          </a:xfrm>
        </p:spPr>
        <p:txBody>
          <a:bodyPr>
            <a:normAutofit/>
          </a:bodyPr>
          <a:lstStyle/>
          <a:p>
            <a:pPr algn="l" fontAlgn="auto">
              <a:lnSpc>
                <a:spcPct val="150000"/>
              </a:lnSpc>
              <a:buClrTx/>
              <a:buSzTx/>
              <a:buNone/>
            </a:pPr>
            <a:r>
              <a:rPr lang="en-US" sz="3600" b="1" dirty="0">
                <a:latin typeface="黑体" panose="02010609060101010101" charset="-122"/>
                <a:ea typeface="黑体" panose="02010609060101010101" charset="-122"/>
                <a:cs typeface="黑体" panose="02010609060101010101" charset="-122"/>
              </a:rPr>
              <a:t>3.</a:t>
            </a:r>
            <a:r>
              <a:rPr lang="zh-CN" altLang="en-US" sz="3600" b="1" dirty="0">
                <a:latin typeface="黑体" panose="02010609060101010101" charset="-122"/>
                <a:ea typeface="黑体" panose="02010609060101010101" charset="-122"/>
                <a:cs typeface="黑体" panose="02010609060101010101" charset="-122"/>
              </a:rPr>
              <a:t>间者并行，甚者独行</a:t>
            </a:r>
            <a:endParaRPr lang="zh-CN" altLang="en-US" sz="3600" b="1" dirty="0">
              <a:latin typeface="黑体" panose="02010609060101010101" charset="-122"/>
              <a:ea typeface="黑体" panose="02010609060101010101" charset="-122"/>
              <a:cs typeface="黑体" panose="02010609060101010101" charset="-122"/>
            </a:endParaRPr>
          </a:p>
          <a:p>
            <a:pPr algn="l" fontAlgn="auto">
              <a:lnSpc>
                <a:spcPct val="150000"/>
              </a:lnSpc>
              <a:buClrTx/>
              <a:buSzTx/>
              <a:buNone/>
            </a:pPr>
            <a:r>
              <a:rPr lang="zh-CN" altLang="en-US" dirty="0">
                <a:latin typeface="黑体" panose="02010609060101010101" charset="-122"/>
                <a:ea typeface="黑体" panose="02010609060101010101" charset="-122"/>
                <a:cs typeface="黑体" panose="02010609060101010101" charset="-122"/>
              </a:rPr>
              <a:t>“谨察间甚，以意调之，间者并行，甚者独行”。如果是标本俱急，治标不可以不治本，治本不可以不治标，必须</a:t>
            </a:r>
            <a:r>
              <a:rPr lang="en-US" altLang="zh-CN" dirty="0">
                <a:latin typeface="黑体" panose="02010609060101010101" charset="-122"/>
                <a:ea typeface="黑体" panose="02010609060101010101" charset="-122"/>
                <a:cs typeface="黑体" panose="02010609060101010101" charset="-122"/>
              </a:rPr>
              <a:t>“</a:t>
            </a:r>
            <a:r>
              <a:rPr lang="zh-CN" altLang="en-US" dirty="0">
                <a:latin typeface="黑体" panose="02010609060101010101" charset="-122"/>
                <a:ea typeface="黑体" panose="02010609060101010101" charset="-122"/>
                <a:cs typeface="黑体" panose="02010609060101010101" charset="-122"/>
              </a:rPr>
              <a:t>并行</a:t>
            </a:r>
            <a:r>
              <a:rPr lang="en-US" altLang="zh-CN" dirty="0">
                <a:latin typeface="黑体" panose="02010609060101010101" charset="-122"/>
                <a:ea typeface="黑体" panose="02010609060101010101" charset="-122"/>
                <a:cs typeface="黑体" panose="02010609060101010101" charset="-122"/>
              </a:rPr>
              <a:t>”</a:t>
            </a:r>
            <a:r>
              <a:rPr lang="zh-CN" altLang="en-US" dirty="0">
                <a:latin typeface="黑体" panose="02010609060101010101" charset="-122"/>
                <a:ea typeface="黑体" panose="02010609060101010101" charset="-122"/>
                <a:cs typeface="黑体" panose="02010609060101010101" charset="-122"/>
              </a:rPr>
              <a:t>。如果标本之间仅有一方急，那就无须并行，只宜独行，否则主次不突出，影响疗效。</a:t>
            </a: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9685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（二）逆从之用，真假其要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447675" y="1463675"/>
            <a:ext cx="11297285" cy="4773930"/>
          </a:xfrm>
        </p:spPr>
        <p:txBody>
          <a:bodyPr>
            <a:noAutofit/>
          </a:bodyPr>
          <a:lstStyle/>
          <a:p>
            <a:pPr algn="l" fontAlgn="auto">
              <a:lnSpc>
                <a:spcPct val="150000"/>
              </a:lnSpc>
            </a:pPr>
            <a:r>
              <a:rPr lang="zh-CN" altLang="en-US">
                <a:latin typeface="黑体" panose="02010609060101010101" charset="-122"/>
                <a:ea typeface="黑体" panose="02010609060101010101" charset="-122"/>
                <a:cs typeface="黑体" panose="02010609060101010101" charset="-122"/>
              </a:rPr>
              <a:t>《素问》</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微者逆之，甚者从之</a:t>
            </a:r>
            <a:r>
              <a:rPr lang="en-US" altLang="zh-CN">
                <a:latin typeface="黑体" panose="02010609060101010101" charset="-122"/>
                <a:ea typeface="黑体" panose="02010609060101010101" charset="-122"/>
                <a:cs typeface="黑体" panose="02010609060101010101" charset="-122"/>
                <a:sym typeface="+mn-ea"/>
              </a:rPr>
              <a:t>”,</a:t>
            </a:r>
            <a:r>
              <a:rPr lang="zh-CN" altLang="en-US">
                <a:latin typeface="黑体" panose="02010609060101010101" charset="-122"/>
                <a:ea typeface="黑体" panose="02010609060101010101" charset="-122"/>
                <a:cs typeface="黑体" panose="02010609060101010101" charset="-122"/>
              </a:rPr>
              <a:t>极其关键地点明了逆从法则的应用规律。</a:t>
            </a:r>
            <a:endParaRPr lang="zh-CN" altLang="en-US">
              <a:latin typeface="黑体" panose="02010609060101010101" charset="-122"/>
              <a:ea typeface="黑体" panose="02010609060101010101" charset="-122"/>
              <a:cs typeface="黑体" panose="02010609060101010101" charset="-122"/>
            </a:endParaRPr>
          </a:p>
          <a:p>
            <a:pPr algn="l" fontAlgn="auto">
              <a:lnSpc>
                <a:spcPct val="150000"/>
              </a:lnSpc>
            </a:pPr>
            <a:r>
              <a:rPr lang="en-US" altLang="zh-CN">
                <a:latin typeface="Calibri" panose="020F0502020204030204" charset="0"/>
                <a:ea typeface="黑体" panose="02010609060101010101" charset="-122"/>
                <a:cs typeface="黑体" panose="02010609060101010101" charset="-122"/>
              </a:rPr>
              <a:t>①</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同者逆之，异者从之</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气相得者逆之，不相得者从之</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：气相得，指疾</a:t>
            </a:r>
            <a:endParaRPr lang="zh-CN" altLang="en-US">
              <a:latin typeface="黑体" panose="02010609060101010101" charset="-122"/>
              <a:ea typeface="黑体" panose="02010609060101010101" charset="-122"/>
              <a:cs typeface="黑体" panose="02010609060101010101" charset="-122"/>
            </a:endParaRPr>
          </a:p>
          <a:p>
            <a:pPr algn="l" fontAlgn="auto">
              <a:lnSpc>
                <a:spcPct val="150000"/>
              </a:lnSpc>
            </a:pPr>
            <a:r>
              <a:rPr lang="zh-CN" altLang="en-US">
                <a:latin typeface="黑体" panose="02010609060101010101" charset="-122"/>
                <a:ea typeface="黑体" panose="02010609060101010101" charset="-122"/>
                <a:cs typeface="黑体" panose="02010609060101010101" charset="-122"/>
              </a:rPr>
              <a:t>    的本质与现象相一致，即同；不相得，指疾病的本质与现象相反，即异。</a:t>
            </a:r>
            <a:endParaRPr lang="zh-CN" altLang="en-US">
              <a:latin typeface="黑体" panose="02010609060101010101" charset="-122"/>
              <a:ea typeface="黑体" panose="02010609060101010101" charset="-122"/>
              <a:cs typeface="黑体" panose="02010609060101010101" charset="-122"/>
            </a:endParaRPr>
          </a:p>
          <a:p>
            <a:pPr algn="l" fontAlgn="auto">
              <a:lnSpc>
                <a:spcPct val="150000"/>
              </a:lnSpc>
            </a:pPr>
            <a:r>
              <a:rPr lang="en-US" altLang="zh-CN">
                <a:latin typeface="Calibri" panose="020F0502020204030204" charset="0"/>
                <a:ea typeface="黑体" panose="02010609060101010101" charset="-122"/>
                <a:cs typeface="黑体" panose="02010609060101010101" charset="-122"/>
                <a:sym typeface="+mn-ea"/>
              </a:rPr>
              <a:t>②</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病有微甚者以证有真假也</a:t>
            </a:r>
            <a:r>
              <a:rPr lang="en-US" altLang="zh-CN">
                <a:latin typeface="黑体" panose="02010609060101010101" charset="-122"/>
                <a:ea typeface="黑体" panose="02010609060101010101" charset="-122"/>
                <a:cs typeface="黑体" panose="02010609060101010101" charset="-122"/>
              </a:rPr>
              <a:t>”</a:t>
            </a:r>
            <a:r>
              <a:rPr lang="zh-CN" altLang="en-US">
                <a:latin typeface="黑体" panose="02010609060101010101" charset="-122"/>
                <a:ea typeface="黑体" panose="02010609060101010101" charset="-122"/>
                <a:cs typeface="黑体" panose="02010609060101010101" charset="-122"/>
              </a:rPr>
              <a:t>。微者逆之：当疾病的本质和现象相一致的时候，</a:t>
            </a:r>
            <a:endParaRPr lang="zh-CN" altLang="en-US">
              <a:latin typeface="黑体" panose="02010609060101010101" charset="-122"/>
              <a:ea typeface="黑体" panose="02010609060101010101" charset="-122"/>
              <a:cs typeface="黑体" panose="02010609060101010101" charset="-122"/>
            </a:endParaRPr>
          </a:p>
          <a:p>
            <a:pPr algn="l" fontAlgn="auto">
              <a:lnSpc>
                <a:spcPct val="150000"/>
              </a:lnSpc>
            </a:pPr>
            <a:r>
              <a:rPr lang="zh-CN" altLang="en-US">
                <a:latin typeface="黑体" panose="02010609060101010101" charset="-122"/>
                <a:ea typeface="黑体" panose="02010609060101010101" charset="-122"/>
                <a:cs typeface="黑体" panose="02010609060101010101" charset="-122"/>
              </a:rPr>
              <a:t>    必须采用违逆病象的方法治疗（治病象就是治本质）</a:t>
            </a:r>
            <a:endParaRPr lang="zh-CN" altLang="en-US">
              <a:latin typeface="黑体" panose="02010609060101010101" charset="-122"/>
              <a:ea typeface="黑体" panose="02010609060101010101" charset="-122"/>
              <a:cs typeface="黑体" panose="02010609060101010101" charset="-122"/>
            </a:endParaRPr>
          </a:p>
          <a:p>
            <a:pPr algn="l" fontAlgn="auto">
              <a:lnSpc>
                <a:spcPct val="150000"/>
              </a:lnSpc>
            </a:pPr>
            <a:r>
              <a:rPr lang="en-US" altLang="zh-CN">
                <a:latin typeface="Calibri" panose="020F0502020204030204" charset="0"/>
                <a:ea typeface="黑体" panose="02010609060101010101" charset="-122"/>
                <a:cs typeface="黑体" panose="02010609060101010101" charset="-122"/>
                <a:sym typeface="+mn-ea"/>
              </a:rPr>
              <a:t>③“</a:t>
            </a:r>
            <a:r>
              <a:rPr lang="zh-CN" altLang="en-US">
                <a:latin typeface="Calibri" panose="020F0502020204030204" charset="0"/>
                <a:ea typeface="黑体" panose="02010609060101010101" charset="-122"/>
                <a:cs typeface="黑体" panose="02010609060101010101" charset="-122"/>
                <a:sym typeface="+mn-ea"/>
              </a:rPr>
              <a:t>逆者正治</a:t>
            </a:r>
            <a:r>
              <a:rPr lang="en-US" altLang="zh-CN">
                <a:latin typeface="Calibri" panose="020F0502020204030204" charset="0"/>
                <a:ea typeface="黑体" panose="02010609060101010101" charset="-122"/>
                <a:cs typeface="黑体" panose="02010609060101010101" charset="-122"/>
                <a:sym typeface="+mn-ea"/>
              </a:rPr>
              <a:t>”</a:t>
            </a:r>
            <a:r>
              <a:rPr lang="zh-CN" altLang="en-US">
                <a:latin typeface="Calibri" panose="020F0502020204030204" charset="0"/>
                <a:ea typeface="黑体" panose="02010609060101010101" charset="-122"/>
                <a:cs typeface="黑体" panose="02010609060101010101" charset="-122"/>
                <a:sym typeface="+mn-ea"/>
              </a:rPr>
              <a:t>，逆治又称正治。甚者从之：当疾病的本质与现象相反的时候，必须</a:t>
            </a:r>
            <a:endParaRPr lang="zh-CN" altLang="en-US">
              <a:latin typeface="Calibri" panose="020F0502020204030204" charset="0"/>
              <a:ea typeface="黑体" panose="02010609060101010101" charset="-122"/>
              <a:cs typeface="黑体" panose="02010609060101010101" charset="-122"/>
              <a:sym typeface="+mn-ea"/>
            </a:endParaRPr>
          </a:p>
          <a:p>
            <a:pPr algn="l" fontAlgn="auto">
              <a:lnSpc>
                <a:spcPct val="150000"/>
              </a:lnSpc>
            </a:pPr>
            <a:r>
              <a:rPr lang="zh-CN" altLang="en-US">
                <a:latin typeface="Calibri" panose="020F0502020204030204" charset="0"/>
                <a:ea typeface="黑体" panose="02010609060101010101" charset="-122"/>
                <a:cs typeface="黑体" panose="02010609060101010101" charset="-122"/>
                <a:sym typeface="+mn-ea"/>
              </a:rPr>
              <a:t>       采用顺从病象的方法治疗。</a:t>
            </a:r>
            <a:endParaRPr lang="zh-CN" altLang="en-US">
              <a:latin typeface="Calibri" panose="020F0502020204030204" charset="0"/>
              <a:ea typeface="黑体" panose="02010609060101010101" charset="-122"/>
              <a:cs typeface="黑体" panose="02010609060101010101" charset="-122"/>
              <a:sym typeface="+mn-ea"/>
            </a:endParaRP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9050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（二）逆从之用，真假其要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570230" y="896620"/>
            <a:ext cx="11358880" cy="5949315"/>
          </a:xfrm>
        </p:spPr>
        <p:txBody>
          <a:bodyPr>
            <a:normAutofit fontScale="92500"/>
          </a:bodyPr>
          <a:lstStyle/>
          <a:p>
            <a:pPr algn="l" fontAlgn="auto">
              <a:lnSpc>
                <a:spcPct val="150000"/>
              </a:lnSpc>
            </a:pPr>
            <a:r>
              <a:rPr lang="en-US" sz="2800" b="1" dirty="0">
                <a:latin typeface="黑体" panose="02010609060101010101" charset="-122"/>
                <a:ea typeface="黑体" panose="02010609060101010101" charset="-122"/>
                <a:cs typeface="黑体" panose="02010609060101010101" charset="-122"/>
                <a:sym typeface="+mn-ea"/>
              </a:rPr>
              <a:t>1.</a:t>
            </a:r>
            <a:r>
              <a:rPr lang="zh-CN" altLang="en-US" sz="2800" b="1" dirty="0">
                <a:latin typeface="黑体" panose="02010609060101010101" charset="-122"/>
                <a:ea typeface="黑体" panose="02010609060101010101" charset="-122"/>
                <a:cs typeface="黑体" panose="02010609060101010101" charset="-122"/>
                <a:sym typeface="+mn-ea"/>
              </a:rPr>
              <a:t>热因热用</a:t>
            </a:r>
            <a:endParaRPr lang="zh-CN" altLang="en-US" sz="2800" b="1"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前一热字指症状，后一热字指治法（假热症）。真寒假热：用温热法顺从假象违逆本质而敞其寒。</a:t>
            </a:r>
            <a:endParaRPr lang="zh-CN" altLang="en-US" sz="2000" dirty="0">
              <a:latin typeface="黑体" panose="02010609060101010101" charset="-122"/>
              <a:ea typeface="黑体" panose="02010609060101010101" charset="-122"/>
              <a:cs typeface="黑体" panose="02010609060101010101" charset="-122"/>
              <a:sym typeface="+mn-ea"/>
            </a:endParaRPr>
          </a:p>
          <a:p>
            <a:pPr algn="l">
              <a:lnSpc>
                <a:spcPct val="150000"/>
              </a:lnSpc>
            </a:pPr>
            <a:r>
              <a:rPr lang="zh-CN" altLang="en-US" sz="2800" b="1" dirty="0">
                <a:latin typeface="黑体" panose="02010609060101010101" charset="-122"/>
                <a:ea typeface="黑体" panose="02010609060101010101" charset="-122"/>
                <a:sym typeface="+mn-ea"/>
              </a:rPr>
              <a:t>2.寒因寒用</a:t>
            </a:r>
            <a:endParaRPr lang="zh-CN" altLang="en-US" sz="2800" b="1" dirty="0">
              <a:latin typeface="黑体" panose="02010609060101010101" charset="-122"/>
              <a:ea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前一寒字指症状，后一寒字指治法（假寒症）。真热假寒：清法。</a:t>
            </a: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60000"/>
              </a:lnSpc>
            </a:pPr>
            <a:r>
              <a:rPr lang="zh-CN" altLang="en-US" sz="2800" b="1" dirty="0">
                <a:latin typeface="黑体" panose="02010609060101010101" charset="-122"/>
                <a:ea typeface="黑体" panose="02010609060101010101" charset="-122"/>
                <a:sym typeface="+mn-ea"/>
              </a:rPr>
              <a:t>3.塞因塞用</a:t>
            </a:r>
            <a:endParaRPr lang="zh-CN" altLang="en-US" sz="2800" b="1" dirty="0">
              <a:latin typeface="黑体" panose="02010609060101010101" charset="-122"/>
              <a:ea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前一塞字指症状，后一塞字指补益法。这里的塞症是一种假象，是虚损的另一特殊表现，需在从治法则指导下采用补法。</a:t>
            </a:r>
            <a:endParaRPr lang="zh-CN" altLang="en-US" sz="2000" dirty="0">
              <a:latin typeface="黑体" panose="02010609060101010101" charset="-122"/>
              <a:ea typeface="黑体" panose="02010609060101010101" charset="-122"/>
              <a:cs typeface="黑体" panose="02010609060101010101" charset="-122"/>
              <a:sym typeface="+mn-ea"/>
            </a:endParaRPr>
          </a:p>
          <a:p>
            <a:pPr algn="l">
              <a:lnSpc>
                <a:spcPct val="170000"/>
              </a:lnSpc>
            </a:pPr>
            <a:r>
              <a:rPr lang="en-US" altLang="zh-CN" sz="2800" b="1" dirty="0">
                <a:latin typeface="黑体" panose="02010609060101010101" charset="-122"/>
                <a:ea typeface="黑体" panose="02010609060101010101" charset="-122"/>
                <a:sym typeface="+mn-ea"/>
              </a:rPr>
              <a:t>4.</a:t>
            </a:r>
            <a:r>
              <a:rPr lang="zh-CN" altLang="en-US" sz="2800" b="1" dirty="0">
                <a:latin typeface="黑体" panose="02010609060101010101" charset="-122"/>
                <a:ea typeface="黑体" panose="02010609060101010101" charset="-122"/>
                <a:sym typeface="+mn-ea"/>
              </a:rPr>
              <a:t>通因通用</a:t>
            </a:r>
            <a:endParaRPr lang="zh-CN" altLang="en-US" sz="2800" b="1" dirty="0">
              <a:latin typeface="黑体" panose="02010609060101010101" charset="-122"/>
              <a:ea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前一通字指症状，后一通字指泄实法。通症的原因在于邪气留着不通，故当顺病象逆本质而用祛邪法。</a:t>
            </a:r>
            <a:endParaRPr lang="zh-CN" altLang="en-US" sz="2000" b="1"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b="1" dirty="0">
              <a:latin typeface="黑体" panose="02010609060101010101" charset="-122"/>
              <a:ea typeface="黑体" panose="02010609060101010101" charset="-122"/>
              <a:cs typeface="黑体" panose="02010609060101010101" charset="-122"/>
              <a:sym typeface="+mn-ea"/>
            </a:endParaRP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143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（三）三因之制，症象其要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390525" y="1075690"/>
            <a:ext cx="11552555" cy="6088380"/>
          </a:xfrm>
        </p:spPr>
        <p:txBody>
          <a:bodyPr>
            <a:normAutofit/>
          </a:bodyPr>
          <a:lstStyle/>
          <a:p>
            <a:pPr algn="l" fontAlgn="auto">
              <a:lnSpc>
                <a:spcPct val="150000"/>
              </a:lnSpc>
            </a:pPr>
            <a:r>
              <a:rPr lang="zh-CN" altLang="en-US" sz="2800" b="1" dirty="0">
                <a:latin typeface="黑体" panose="02010609060101010101" charset="-122"/>
                <a:ea typeface="黑体" panose="02010609060101010101" charset="-122"/>
                <a:cs typeface="黑体" panose="02010609060101010101" charset="-122"/>
                <a:sym typeface="+mn-ea"/>
              </a:rPr>
              <a:t>治病必须考虑天时、地理、人事等因素</a:t>
            </a:r>
            <a:endParaRPr lang="zh-CN" altLang="en-US" sz="2800" b="1"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en-US" altLang="zh-CN" b="1" dirty="0">
                <a:latin typeface="黑体" panose="02010609060101010101" charset="-122"/>
                <a:ea typeface="黑体" panose="02010609060101010101" charset="-122"/>
                <a:cs typeface="黑体" panose="02010609060101010101" charset="-122"/>
                <a:sym typeface="+mn-ea"/>
              </a:rPr>
              <a:t>1</a:t>
            </a:r>
            <a:r>
              <a:rPr lang="zh-CN" altLang="en-US" b="1" dirty="0">
                <a:latin typeface="黑体" panose="02010609060101010101" charset="-122"/>
                <a:ea typeface="黑体" panose="02010609060101010101" charset="-122"/>
                <a:cs typeface="黑体" panose="02010609060101010101" charset="-122"/>
                <a:sym typeface="+mn-ea"/>
              </a:rPr>
              <a:t>.因时制宜</a:t>
            </a:r>
            <a:endParaRPr lang="zh-CN" altLang="en-US" b="1"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同一疾病在不同的气候季节可表现为不同的症候。外感发热性疾病更是如此。例如感冒：</a:t>
            </a: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000" dirty="0">
                <a:latin typeface="Calibri" panose="020F0502020204030204" charset="0"/>
                <a:ea typeface="黑体" panose="02010609060101010101" charset="-122"/>
                <a:cs typeface="黑体" panose="02010609060101010101" charset="-122"/>
                <a:sym typeface="+mn-ea"/>
              </a:rPr>
              <a:t>①</a:t>
            </a:r>
            <a:r>
              <a:rPr lang="zh-CN" altLang="en-US" sz="2000" dirty="0">
                <a:latin typeface="黑体" panose="02010609060101010101" charset="-122"/>
                <a:ea typeface="黑体" panose="02010609060101010101" charset="-122"/>
                <a:cs typeface="黑体" panose="02010609060101010101" charset="-122"/>
                <a:sym typeface="+mn-ea"/>
              </a:rPr>
              <a:t>春季</a:t>
            </a:r>
            <a:r>
              <a:rPr lang="zh-CN" altLang="en-US" sz="2000" dirty="0">
                <a:latin typeface="黑体" panose="02010609060101010101" charset="-122"/>
                <a:ea typeface="黑体" panose="02010609060101010101" charset="-122"/>
                <a:cs typeface="黑体" panose="02010609060101010101" charset="-122"/>
                <a:sym typeface="+mn-ea"/>
              </a:rPr>
              <a:t>见表热，常用辛凉疏散表热；</a:t>
            </a:r>
            <a:r>
              <a:rPr lang="zh-CN" altLang="en-US" sz="2000" dirty="0">
                <a:latin typeface="Calibri" panose="020F0502020204030204" charset="0"/>
                <a:ea typeface="黑体" panose="02010609060101010101" charset="-122"/>
                <a:cs typeface="黑体" panose="02010609060101010101" charset="-122"/>
                <a:sym typeface="+mn-ea"/>
              </a:rPr>
              <a:t>②</a:t>
            </a:r>
            <a:r>
              <a:rPr lang="zh-CN" altLang="en-US" sz="2000" dirty="0">
                <a:latin typeface="黑体" panose="02010609060101010101" charset="-122"/>
                <a:ea typeface="黑体" panose="02010609060101010101" charset="-122"/>
                <a:cs typeface="黑体" panose="02010609060101010101" charset="-122"/>
                <a:sym typeface="+mn-ea"/>
              </a:rPr>
              <a:t>夏季多见表暑，</a:t>
            </a:r>
            <a:r>
              <a:rPr lang="zh-CN" altLang="en-US" sz="2000" dirty="0">
                <a:latin typeface="黑体" panose="02010609060101010101" charset="-122"/>
                <a:ea typeface="黑体" panose="02010609060101010101" charset="-122"/>
                <a:cs typeface="黑体" panose="02010609060101010101" charset="-122"/>
                <a:sym typeface="+mn-ea"/>
              </a:rPr>
              <a:t>常用辛寒清解表暑；</a:t>
            </a:r>
            <a:r>
              <a:rPr lang="zh-CN" altLang="en-US" sz="2000" dirty="0">
                <a:latin typeface="Calibri" panose="020F0502020204030204" charset="0"/>
                <a:ea typeface="黑体" panose="02010609060101010101" charset="-122"/>
                <a:cs typeface="黑体" panose="02010609060101010101" charset="-122"/>
                <a:sym typeface="+mn-ea"/>
              </a:rPr>
              <a:t>③</a:t>
            </a:r>
            <a:r>
              <a:rPr lang="zh-CN" altLang="en-US" sz="2000" dirty="0">
                <a:latin typeface="黑体" panose="02010609060101010101" charset="-122"/>
                <a:ea typeface="黑体" panose="02010609060101010101" charset="-122"/>
                <a:cs typeface="黑体" panose="02010609060101010101" charset="-122"/>
                <a:sym typeface="+mn-ea"/>
              </a:rPr>
              <a:t>长夏多见表湿，</a:t>
            </a:r>
            <a:r>
              <a:rPr lang="zh-CN" altLang="en-US" sz="2000" dirty="0">
                <a:latin typeface="黑体" panose="02010609060101010101" charset="-122"/>
                <a:ea typeface="黑体" panose="02010609060101010101" charset="-122"/>
                <a:cs typeface="黑体" panose="02010609060101010101" charset="-122"/>
                <a:sym typeface="+mn-ea"/>
              </a:rPr>
              <a:t>常用辛苦芳香化表湿浊；</a:t>
            </a:r>
            <a:r>
              <a:rPr lang="zh-CN" altLang="en-US" sz="2000" dirty="0">
                <a:latin typeface="华文中宋" panose="02010600040101010101" charset="-122"/>
                <a:ea typeface="华文中宋" panose="02010600040101010101" charset="-122"/>
                <a:cs typeface="黑体" panose="02010609060101010101" charset="-122"/>
                <a:sym typeface="+mn-ea"/>
              </a:rPr>
              <a:t>④</a:t>
            </a:r>
            <a:r>
              <a:rPr lang="zh-CN" altLang="en-US" sz="2000" dirty="0">
                <a:latin typeface="黑体" panose="02010609060101010101" charset="-122"/>
                <a:ea typeface="黑体" panose="02010609060101010101" charset="-122"/>
                <a:cs typeface="黑体" panose="02010609060101010101" charset="-122"/>
                <a:sym typeface="+mn-ea"/>
              </a:rPr>
              <a:t>秋季多见表燥，</a:t>
            </a:r>
            <a:r>
              <a:rPr lang="zh-CN" altLang="en-US" sz="2000" dirty="0">
                <a:latin typeface="黑体" panose="02010609060101010101" charset="-122"/>
                <a:ea typeface="黑体" panose="02010609060101010101" charset="-122"/>
                <a:cs typeface="黑体" panose="02010609060101010101" charset="-122"/>
                <a:sym typeface="+mn-ea"/>
              </a:rPr>
              <a:t>常用辛甘柔润滋表燥；</a:t>
            </a:r>
            <a:r>
              <a:rPr lang="zh-CN" altLang="en-US" sz="2000" dirty="0">
                <a:latin typeface="华文中宋" panose="02010600040101010101" charset="-122"/>
                <a:ea typeface="华文中宋" panose="02010600040101010101" charset="-122"/>
                <a:cs typeface="黑体" panose="02010609060101010101" charset="-122"/>
                <a:sym typeface="+mn-ea"/>
              </a:rPr>
              <a:t>⑤</a:t>
            </a:r>
            <a:r>
              <a:rPr lang="zh-CN" altLang="en-US" sz="2000" dirty="0">
                <a:latin typeface="黑体" panose="02010609060101010101" charset="-122"/>
                <a:ea typeface="黑体" panose="02010609060101010101" charset="-122"/>
                <a:cs typeface="黑体" panose="02010609060101010101" charset="-122"/>
                <a:sym typeface="+mn-ea"/>
              </a:rPr>
              <a:t>冬季多见表寒，</a:t>
            </a:r>
            <a:r>
              <a:rPr lang="zh-CN" altLang="en-US" sz="2000" dirty="0">
                <a:latin typeface="黑体" panose="02010609060101010101" charset="-122"/>
                <a:ea typeface="黑体" panose="02010609060101010101" charset="-122"/>
                <a:cs typeface="黑体" panose="02010609060101010101" charset="-122"/>
                <a:sym typeface="+mn-ea"/>
              </a:rPr>
              <a:t>常用辛温疏散表寒。</a:t>
            </a:r>
            <a:endParaRPr lang="zh-CN" altLang="en-US" sz="2000" dirty="0">
              <a:latin typeface="黑体" panose="02010609060101010101" charset="-122"/>
              <a:ea typeface="黑体" panose="02010609060101010101" charset="-122"/>
              <a:cs typeface="黑体" panose="02010609060101010101" charset="-122"/>
              <a:sym typeface="+mn-ea"/>
            </a:endParaRPr>
          </a:p>
          <a:p>
            <a:pPr algn="l">
              <a:lnSpc>
                <a:spcPct val="160000"/>
              </a:lnSpc>
            </a:pPr>
            <a:r>
              <a:rPr lang="zh-CN" altLang="en-US" b="1" dirty="0">
                <a:latin typeface="黑体" panose="02010609060101010101" charset="-122"/>
                <a:ea typeface="黑体" panose="02010609060101010101" charset="-122"/>
                <a:sym typeface="+mn-ea"/>
              </a:rPr>
              <a:t>2.因地制宜</a:t>
            </a:r>
            <a:endParaRPr lang="zh-CN" altLang="en-US" b="1" dirty="0">
              <a:latin typeface="黑体" panose="02010609060101010101" charset="-122"/>
              <a:ea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 同病发生于异地，可因地气的影响而表现不同证，故治疗亦因之有别。</a:t>
            </a: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 </a:t>
            </a:r>
            <a:endParaRPr lang="zh-CN" altLang="en-US" sz="2000" dirty="0">
              <a:latin typeface="黑体" panose="02010609060101010101" charset="-122"/>
              <a:ea typeface="黑体" panose="02010609060101010101" charset="-122"/>
              <a:cs typeface="黑体" panose="02010609060101010101" charset="-122"/>
              <a:sym typeface="+mn-ea"/>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0" y="-11430"/>
            <a:ext cx="8629650" cy="1087120"/>
          </a:xfrm>
        </p:spPr>
        <p:txBody>
          <a:bodyPr>
            <a:normAutofit/>
          </a:bodyPr>
          <a:lstStyle/>
          <a:p>
            <a:pPr algn="l"/>
            <a:r>
              <a:rPr lang="zh-CN" altLang="en-US" sz="3600" b="1">
                <a:latin typeface="黑体" panose="02010609060101010101" charset="-122"/>
                <a:ea typeface="黑体" panose="02010609060101010101" charset="-122"/>
                <a:cs typeface="黑体" panose="02010609060101010101" charset="-122"/>
                <a:sym typeface="+mn-ea"/>
              </a:rPr>
              <a:t>（三）三因之制，症象其要</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430189" y="1378096"/>
            <a:ext cx="11332552" cy="4784383"/>
          </a:xfrm>
        </p:spPr>
        <p:txBody>
          <a:bodyPr>
            <a:normAutofit/>
          </a:bodyPr>
          <a:lstStyle/>
          <a:p>
            <a:pPr algn="l" fontAlgn="auto">
              <a:lnSpc>
                <a:spcPct val="150000"/>
              </a:lnSpc>
            </a:pPr>
            <a:r>
              <a:rPr lang="zh-CN" altLang="en-US" sz="2800" b="1" dirty="0">
                <a:latin typeface="黑体" panose="02010609060101010101" charset="-122"/>
                <a:ea typeface="黑体" panose="02010609060101010101" charset="-122"/>
                <a:cs typeface="黑体" panose="02010609060101010101" charset="-122"/>
                <a:sym typeface="+mn-ea"/>
              </a:rPr>
              <a:t>3.因人制宜</a:t>
            </a:r>
            <a:endParaRPr lang="en-US" altLang="zh-CN" sz="2800" b="1"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①视人五态而治之。</a:t>
            </a:r>
            <a:endParaRPr lang="en-US" altLang="zh-CN"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②夫七情六淫之感不殊而感之人各殊，或气体有强弱，质性有阴阳，生长有南北，性情有刚柔，筋</a:t>
            </a:r>
            <a:endParaRPr lang="en-US" altLang="zh-CN"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en-US" altLang="zh-CN" sz="2000" dirty="0">
                <a:latin typeface="黑体" panose="02010609060101010101" charset="-122"/>
                <a:ea typeface="黑体" panose="02010609060101010101" charset="-122"/>
                <a:cs typeface="黑体" panose="02010609060101010101" charset="-122"/>
                <a:sym typeface="+mn-ea"/>
              </a:rPr>
              <a:t>  </a:t>
            </a:r>
            <a:r>
              <a:rPr lang="zh-CN" altLang="en-US" sz="2000" dirty="0">
                <a:latin typeface="黑体" panose="02010609060101010101" charset="-122"/>
                <a:ea typeface="黑体" panose="02010609060101010101" charset="-122"/>
                <a:cs typeface="黑体" panose="02010609060101010101" charset="-122"/>
                <a:sym typeface="+mn-ea"/>
              </a:rPr>
              <a:t>骨有坚脆，肢体有劳逸，年龄有老少，奉养有膏粱黎藿之殊，心境有忧劳和乐之别，更加天时有</a:t>
            </a:r>
            <a:endParaRPr lang="en-US" altLang="zh-CN"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en-US" altLang="zh-CN" sz="2000" dirty="0">
                <a:latin typeface="黑体" panose="02010609060101010101" charset="-122"/>
                <a:ea typeface="黑体" panose="02010609060101010101" charset="-122"/>
                <a:cs typeface="黑体" panose="02010609060101010101" charset="-122"/>
                <a:sym typeface="+mn-ea"/>
              </a:rPr>
              <a:t>  </a:t>
            </a:r>
            <a:r>
              <a:rPr lang="zh-CN" altLang="en-US" sz="2000" dirty="0">
                <a:latin typeface="黑体" panose="02010609060101010101" charset="-122"/>
                <a:ea typeface="黑体" panose="02010609060101010101" charset="-122"/>
                <a:cs typeface="黑体" panose="02010609060101010101" charset="-122"/>
                <a:sym typeface="+mn-ea"/>
              </a:rPr>
              <a:t>寒暖之不同，受病有深浅之各异。</a:t>
            </a:r>
            <a:endParaRPr lang="en-US" altLang="zh-CN"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③同一证实，体弱者用药宜少而频，体强者用药宜多而疏。同一虚证</a:t>
            </a:r>
            <a:r>
              <a:rPr lang="en-US" altLang="zh-CN" sz="2000" dirty="0">
                <a:latin typeface="黑体" panose="02010609060101010101" charset="-122"/>
                <a:ea typeface="黑体" panose="02010609060101010101" charset="-122"/>
                <a:cs typeface="黑体" panose="02010609060101010101" charset="-122"/>
                <a:sym typeface="+mn-ea"/>
              </a:rPr>
              <a:t>,</a:t>
            </a:r>
            <a:r>
              <a:rPr lang="zh-CN" altLang="en-US" sz="2000" dirty="0">
                <a:latin typeface="黑体" panose="02010609060101010101" charset="-122"/>
                <a:ea typeface="黑体" panose="02010609060101010101" charset="-122"/>
                <a:cs typeface="黑体" panose="02010609060101010101" charset="-122"/>
                <a:sym typeface="+mn-ea"/>
              </a:rPr>
              <a:t>体强者轻补即能奏功，体弱者</a:t>
            </a:r>
            <a:endParaRPr lang="en-US" altLang="zh-CN"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en-US" altLang="zh-CN" sz="2000" dirty="0">
                <a:latin typeface="黑体" panose="02010609060101010101" charset="-122"/>
                <a:ea typeface="黑体" panose="02010609060101010101" charset="-122"/>
                <a:cs typeface="黑体" panose="02010609060101010101" charset="-122"/>
                <a:sym typeface="+mn-ea"/>
              </a:rPr>
              <a:t>  </a:t>
            </a:r>
            <a:r>
              <a:rPr lang="zh-CN" altLang="en-US" sz="2000" dirty="0">
                <a:latin typeface="黑体" panose="02010609060101010101" charset="-122"/>
                <a:ea typeface="黑体" panose="02010609060101010101" charset="-122"/>
                <a:cs typeface="黑体" panose="02010609060101010101" charset="-122"/>
                <a:sym typeface="+mn-ea"/>
              </a:rPr>
              <a:t>重补才可获效。</a:t>
            </a: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000" dirty="0">
                <a:latin typeface="黑体" panose="02010609060101010101" charset="-122"/>
                <a:ea typeface="黑体" panose="02010609060101010101" charset="-122"/>
                <a:cs typeface="黑体" panose="02010609060101010101" charset="-122"/>
                <a:sym typeface="+mn-ea"/>
              </a:rPr>
              <a:t> </a:t>
            </a:r>
            <a:endParaRPr lang="zh-CN" altLang="en-US" sz="2000" dirty="0">
              <a:latin typeface="黑体" panose="02010609060101010101" charset="-122"/>
              <a:ea typeface="黑体" panose="02010609060101010101" charset="-122"/>
              <a:cs typeface="黑体" panose="02010609060101010101" charset="-122"/>
              <a:sym typeface="+mn-ea"/>
            </a:endParaRP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519430" y="37338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三.揆度病势的临床决策</a:t>
            </a:r>
            <a:endParaRPr lang="zh-CN" altLang="en-US" sz="3600" b="1">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686435" y="1703705"/>
            <a:ext cx="9689465" cy="4940935"/>
          </a:xfrm>
        </p:spPr>
        <p:txBody>
          <a:bodyPr>
            <a:normAutofit/>
          </a:bodyPr>
          <a:lstStyle/>
          <a:p>
            <a:pPr algn="l" fontAlgn="auto">
              <a:lnSpc>
                <a:spcPct val="150000"/>
              </a:lnSpc>
            </a:pPr>
            <a:r>
              <a:rPr lang="zh-CN" altLang="en-US" dirty="0">
                <a:latin typeface="黑体" panose="02010609060101010101" charset="-122"/>
                <a:ea typeface="黑体" panose="02010609060101010101" charset="-122"/>
                <a:cs typeface="黑体" panose="02010609060101010101" charset="-122"/>
              </a:rPr>
              <a:t>揆度病势临床决策是根据机体抗邪力与护正力的趋势而确定的。人体的生命形式表现为升降出入，疾病的趋势也表现为升降出入。</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50000"/>
              </a:lnSpc>
            </a:pPr>
            <a:r>
              <a:rPr lang="zh-CN" altLang="en-US" dirty="0">
                <a:latin typeface="Calibri" panose="020F0502020204030204" charset="0"/>
                <a:ea typeface="黑体" panose="02010609060101010101" charset="-122"/>
                <a:cs typeface="黑体" panose="02010609060101010101" charset="-122"/>
              </a:rPr>
              <a:t>①</a:t>
            </a:r>
            <a:r>
              <a:rPr lang="zh-CN" altLang="en-US" dirty="0">
                <a:latin typeface="黑体" panose="02010609060101010101" charset="-122"/>
                <a:ea typeface="黑体" panose="02010609060101010101" charset="-122"/>
                <a:cs typeface="黑体" panose="02010609060101010101" charset="-122"/>
              </a:rPr>
              <a:t>抗邪力趋势向外宜汗散；</a:t>
            </a:r>
            <a:r>
              <a:rPr lang="zh-CN" altLang="en-US" dirty="0">
                <a:latin typeface="Calibri" panose="020F0502020204030204" charset="0"/>
                <a:ea typeface="黑体" panose="02010609060101010101" charset="-122"/>
                <a:cs typeface="黑体" panose="02010609060101010101" charset="-122"/>
                <a:sym typeface="+mn-ea"/>
              </a:rPr>
              <a:t>②</a:t>
            </a:r>
            <a:r>
              <a:rPr lang="zh-CN" altLang="en-US" dirty="0">
                <a:latin typeface="黑体" panose="02010609060101010101" charset="-122"/>
                <a:ea typeface="黑体" panose="02010609060101010101" charset="-122"/>
                <a:cs typeface="黑体" panose="02010609060101010101" charset="-122"/>
              </a:rPr>
              <a:t>护正力趋势向里宜收敛；</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50000"/>
              </a:lnSpc>
            </a:pPr>
            <a:r>
              <a:rPr lang="zh-CN" altLang="en-US" dirty="0">
                <a:latin typeface="Calibri" panose="020F0502020204030204" charset="0"/>
                <a:ea typeface="黑体" panose="02010609060101010101" charset="-122"/>
                <a:cs typeface="黑体" panose="02010609060101010101" charset="-122"/>
                <a:sym typeface="+mn-ea"/>
              </a:rPr>
              <a:t>③</a:t>
            </a:r>
            <a:r>
              <a:rPr lang="zh-CN" altLang="en-US" dirty="0">
                <a:latin typeface="黑体" panose="02010609060101010101" charset="-122"/>
                <a:ea typeface="黑体" panose="02010609060101010101" charset="-122"/>
                <a:cs typeface="黑体" panose="02010609060101010101" charset="-122"/>
              </a:rPr>
              <a:t>抗邪力趋势集中宜攻消；</a:t>
            </a:r>
            <a:r>
              <a:rPr lang="zh-CN" altLang="en-US" dirty="0">
                <a:latin typeface="华文中宋" panose="02010600040101010101" charset="-122"/>
                <a:ea typeface="华文中宋" panose="02010600040101010101" charset="-122"/>
                <a:cs typeface="黑体" panose="02010609060101010101" charset="-122"/>
                <a:sym typeface="+mn-ea"/>
              </a:rPr>
              <a:t>④</a:t>
            </a:r>
            <a:r>
              <a:rPr lang="zh-CN" altLang="en-US" dirty="0">
                <a:latin typeface="黑体" panose="02010609060101010101" charset="-122"/>
                <a:ea typeface="黑体" panose="02010609060101010101" charset="-122"/>
                <a:cs typeface="黑体" panose="02010609060101010101" charset="-122"/>
              </a:rPr>
              <a:t>护正力趋势向里宜补益；</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50000"/>
              </a:lnSpc>
            </a:pPr>
            <a:r>
              <a:rPr lang="zh-CN" altLang="en-US" dirty="0">
                <a:latin typeface="华文中宋" panose="02010600040101010101" charset="-122"/>
                <a:ea typeface="华文中宋" panose="02010600040101010101" charset="-122"/>
                <a:cs typeface="黑体" panose="02010609060101010101" charset="-122"/>
                <a:sym typeface="+mn-ea"/>
              </a:rPr>
              <a:t>⑤</a:t>
            </a:r>
            <a:r>
              <a:rPr lang="zh-CN" altLang="en-US" dirty="0">
                <a:latin typeface="黑体" panose="02010609060101010101" charset="-122"/>
                <a:ea typeface="黑体" panose="02010609060101010101" charset="-122"/>
                <a:cs typeface="黑体" panose="02010609060101010101" charset="-122"/>
              </a:rPr>
              <a:t>抗邪力趋势向上宜吐越；⑥护正力趋势向下宜肃降；</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⑦</a:t>
            </a:r>
            <a:r>
              <a:rPr lang="zh-CN" altLang="en-US" dirty="0">
                <a:latin typeface="黑体" panose="02010609060101010101" charset="-122"/>
                <a:ea typeface="黑体" panose="02010609060101010101" charset="-122"/>
                <a:cs typeface="黑体" panose="02010609060101010101" charset="-122"/>
              </a:rPr>
              <a:t>抗邪力趋势向下宜通泻；</a:t>
            </a:r>
            <a:r>
              <a:rPr lang="zh-CN" altLang="en-US" dirty="0">
                <a:latin typeface="黑体" panose="02010609060101010101" charset="-122"/>
                <a:ea typeface="黑体" panose="02010609060101010101" charset="-122"/>
                <a:cs typeface="黑体" panose="02010609060101010101" charset="-122"/>
                <a:sym typeface="+mn-ea"/>
              </a:rPr>
              <a:t>⑧</a:t>
            </a:r>
            <a:r>
              <a:rPr lang="zh-CN" altLang="en-US" dirty="0">
                <a:latin typeface="黑体" panose="02010609060101010101" charset="-122"/>
                <a:ea typeface="黑体" panose="02010609060101010101" charset="-122"/>
                <a:cs typeface="黑体" panose="02010609060101010101" charset="-122"/>
              </a:rPr>
              <a:t>护正力趋势向上宜升提。</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50000"/>
              </a:lnSpc>
            </a:pP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519430" y="37338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三.揆度病势的临床决策</a:t>
            </a:r>
            <a:endParaRPr lang="zh-CN" altLang="en-US" sz="3600" b="1">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712470" y="1564005"/>
            <a:ext cx="10920095" cy="4967605"/>
          </a:xfrm>
        </p:spPr>
        <p:txBody>
          <a:bodyPr>
            <a:normAutofit/>
          </a:bodyPr>
          <a:lstStyle/>
          <a:p>
            <a:pPr algn="l" fontAlgn="auto">
              <a:lnSpc>
                <a:spcPct val="150000"/>
              </a:lnSpc>
            </a:pPr>
            <a:r>
              <a:rPr lang="zh-CN" altLang="en-US" sz="3200" b="1" dirty="0">
                <a:latin typeface="黑体" panose="02010609060101010101" charset="-122"/>
                <a:ea typeface="黑体" panose="02010609060101010101" charset="-122"/>
                <a:cs typeface="黑体" panose="02010609060101010101" charset="-122"/>
              </a:rPr>
              <a:t>（一）揆度病势出入，决策治疗大法</a:t>
            </a:r>
            <a:endParaRPr lang="zh-CN" altLang="en-US" sz="3200" b="1" dirty="0">
              <a:latin typeface="黑体" panose="02010609060101010101" charset="-122"/>
              <a:ea typeface="黑体" panose="02010609060101010101" charset="-122"/>
              <a:cs typeface="黑体" panose="02010609060101010101" charset="-122"/>
            </a:endParaRPr>
          </a:p>
          <a:p>
            <a:pPr algn="l" fontAlgn="auto">
              <a:lnSpc>
                <a:spcPct val="150000"/>
              </a:lnSpc>
            </a:pPr>
            <a:r>
              <a:rPr lang="en-US" altLang="zh-CN" sz="2700" b="1" dirty="0">
                <a:latin typeface="黑体" panose="02010609060101010101" charset="-122"/>
                <a:ea typeface="黑体" panose="02010609060101010101" charset="-122"/>
                <a:cs typeface="黑体" panose="02010609060101010101" charset="-122"/>
              </a:rPr>
              <a:t>1.</a:t>
            </a:r>
            <a:r>
              <a:rPr lang="zh-CN" altLang="en-US" sz="2700" b="1" dirty="0">
                <a:latin typeface="黑体" panose="02010609060101010101" charset="-122"/>
                <a:ea typeface="黑体" panose="02010609060101010101" charset="-122"/>
                <a:cs typeface="黑体" panose="02010609060101010101" charset="-122"/>
                <a:sym typeface="+mn-ea"/>
              </a:rPr>
              <a:t>抗邪力趋势向外宜汗散</a:t>
            </a:r>
            <a:endParaRPr lang="zh-CN" altLang="en-US" sz="2700" b="1"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病位在表。邪气由外入里，正气由里向外</a:t>
            </a:r>
            <a:endParaRPr lang="zh-CN" altLang="en-US"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rPr>
              <a:t>临床决策：汗法</a:t>
            </a:r>
            <a:endParaRPr lang="zh-CN" altLang="en-US" dirty="0">
              <a:latin typeface="黑体" panose="02010609060101010101" charset="-122"/>
              <a:ea typeface="黑体" panose="02010609060101010101" charset="-122"/>
              <a:cs typeface="黑体" panose="02010609060101010101" charset="-122"/>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rPr>
              <a:t>邪气留着体表而欲向内发展，机体的抗邪力则应激由内向外抵御，这时，治疗必须用发散法协助抗邪力外达排邪。</a:t>
            </a: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（一）揆度病势出入，决策治疗大法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666750" y="1087120"/>
            <a:ext cx="10857865" cy="5662930"/>
          </a:xfrm>
        </p:spPr>
        <p:txBody>
          <a:bodyPr>
            <a:normAutofit/>
          </a:bodyPr>
          <a:lstStyle/>
          <a:p>
            <a:pPr algn="l" fontAlgn="auto">
              <a:lnSpc>
                <a:spcPct val="150000"/>
              </a:lnSpc>
            </a:pPr>
            <a:endParaRPr lang="en-US" sz="2000" b="1" dirty="0">
              <a:latin typeface="黑体" panose="02010609060101010101" charset="-122"/>
              <a:ea typeface="黑体" panose="02010609060101010101" charset="-122"/>
              <a:cs typeface="黑体" panose="02010609060101010101" charset="-122"/>
            </a:endParaRPr>
          </a:p>
          <a:p>
            <a:pPr algn="l" fontAlgn="auto">
              <a:lnSpc>
                <a:spcPct val="150000"/>
              </a:lnSpc>
            </a:pPr>
            <a:r>
              <a:rPr lang="zh-CN" altLang="en-US" sz="2900" b="1" dirty="0">
                <a:latin typeface="黑体" panose="02010609060101010101" charset="-122"/>
                <a:ea typeface="黑体" panose="02010609060101010101" charset="-122"/>
                <a:cs typeface="黑体" panose="02010609060101010101" charset="-122"/>
              </a:rPr>
              <a:t> </a:t>
            </a:r>
            <a:r>
              <a:rPr lang="zh-CN" altLang="en-US" sz="2900" b="1" dirty="0">
                <a:latin typeface="Calibri" panose="020F0502020204030204" charset="0"/>
                <a:ea typeface="黑体" panose="02010609060101010101" charset="-122"/>
                <a:cs typeface="黑体" panose="02010609060101010101" charset="-122"/>
              </a:rPr>
              <a:t>①</a:t>
            </a:r>
            <a:r>
              <a:rPr lang="zh-CN" altLang="en-US" sz="2900" b="1" dirty="0">
                <a:latin typeface="黑体" panose="02010609060101010101" charset="-122"/>
                <a:ea typeface="黑体" panose="02010609060101010101" charset="-122"/>
                <a:cs typeface="黑体" panose="02010609060101010101" charset="-122"/>
              </a:rPr>
              <a:t>发散法不一定通过发汗才能起作用。</a:t>
            </a:r>
            <a:endParaRPr lang="en-US" altLang="zh-CN" sz="2900" b="1" dirty="0">
              <a:latin typeface="黑体" panose="02010609060101010101" charset="-122"/>
              <a:ea typeface="黑体" panose="02010609060101010101" charset="-122"/>
              <a:cs typeface="黑体" panose="02010609060101010101" charset="-122"/>
            </a:endParaRPr>
          </a:p>
          <a:p>
            <a:pPr algn="l" fontAlgn="auto">
              <a:lnSpc>
                <a:spcPct val="150000"/>
              </a:lnSpc>
            </a:pPr>
            <a:r>
              <a:rPr lang="en-US" altLang="zh-CN" sz="2500" b="1" dirty="0">
                <a:latin typeface="黑体" panose="02010609060101010101" charset="-122"/>
                <a:ea typeface="黑体" panose="02010609060101010101" charset="-122"/>
                <a:cs typeface="黑体" panose="02010609060101010101" charset="-122"/>
              </a:rPr>
              <a:t>   </a:t>
            </a:r>
            <a:r>
              <a:rPr lang="zh-CN" altLang="en-US" sz="2500" dirty="0">
                <a:latin typeface="黑体" panose="02010609060101010101" charset="-122"/>
                <a:ea typeface="黑体" panose="02010609060101010101" charset="-122"/>
                <a:cs typeface="黑体" panose="02010609060101010101" charset="-122"/>
                <a:sym typeface="+mn-ea"/>
              </a:rPr>
              <a:t>因为汗出仅是发散法发挥作用的一个常见现象，不是目的。抗邪力外达不 </a:t>
            </a:r>
            <a:endParaRPr lang="zh-CN" altLang="en-US" sz="25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500" dirty="0">
                <a:latin typeface="黑体" panose="02010609060101010101" charset="-122"/>
                <a:ea typeface="黑体" panose="02010609060101010101" charset="-122"/>
                <a:cs typeface="黑体" panose="02010609060101010101" charset="-122"/>
                <a:sym typeface="+mn-ea"/>
              </a:rPr>
              <a:t>   一定会汗出，临床常常可以见到发散法后没有汗出但已邪去病愈。</a:t>
            </a:r>
            <a:endParaRPr lang="en-US" altLang="zh-CN" sz="2500" dirty="0">
              <a:latin typeface="黑体" panose="02010609060101010101" charset="-122"/>
              <a:ea typeface="黑体" panose="02010609060101010101" charset="-122"/>
              <a:cs typeface="黑体" panose="02010609060101010101" charset="-122"/>
              <a:sym typeface="+mn-ea"/>
            </a:endParaRPr>
          </a:p>
          <a:p>
            <a:pPr algn="l">
              <a:lnSpc>
                <a:spcPct val="150000"/>
              </a:lnSpc>
            </a:pPr>
            <a:r>
              <a:rPr lang="zh-CN" altLang="en-US" sz="2900" b="1" dirty="0">
                <a:latin typeface="黑体" panose="02010609060101010101" charset="-122"/>
                <a:ea typeface="黑体" panose="02010609060101010101" charset="-122"/>
              </a:rPr>
              <a:t> </a:t>
            </a:r>
            <a:r>
              <a:rPr lang="zh-CN" altLang="en-US" sz="2900" b="1" dirty="0">
                <a:latin typeface="Calibri" panose="020F0502020204030204" charset="0"/>
                <a:ea typeface="黑体" panose="02010609060101010101" charset="-122"/>
              </a:rPr>
              <a:t>②</a:t>
            </a:r>
            <a:r>
              <a:rPr lang="zh-CN" altLang="en-US" sz="2900" b="1" dirty="0">
                <a:latin typeface="黑体" panose="02010609060101010101" charset="-122"/>
                <a:ea typeface="黑体" panose="02010609060101010101" charset="-122"/>
              </a:rPr>
              <a:t>发散法不只限于表证，凡抗邪力有向外趋势者都可配合发散法。</a:t>
            </a:r>
            <a:endParaRPr lang="en-US" altLang="zh-CN" sz="2900" b="1" dirty="0">
              <a:latin typeface="黑体" panose="02010609060101010101" charset="-122"/>
              <a:ea typeface="黑体" panose="02010609060101010101" charset="-122"/>
              <a:sym typeface="+mn-ea"/>
            </a:endParaRPr>
          </a:p>
          <a:p>
            <a:pPr algn="l" fontAlgn="auto">
              <a:lnSpc>
                <a:spcPct val="150000"/>
              </a:lnSpc>
            </a:pPr>
            <a:endParaRPr lang="zh-CN" altLang="en-US" sz="2100" dirty="0">
              <a:latin typeface="黑体" panose="02010609060101010101" charset="-122"/>
              <a:ea typeface="黑体" panose="02010609060101010101" charset="-122"/>
              <a:cs typeface="黑体" panose="02010609060101010101" charset="-122"/>
              <a:sym typeface="+mn-ea"/>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（一）揆度病势出入，决策治疗大法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804672" y="1508761"/>
            <a:ext cx="11070462" cy="5240654"/>
          </a:xfrm>
        </p:spPr>
        <p:txBody>
          <a:bodyPr>
            <a:normAutofit fontScale="97500"/>
          </a:bodyPr>
          <a:lstStyle/>
          <a:p>
            <a:pPr algn="l" fontAlgn="auto">
              <a:lnSpc>
                <a:spcPct val="150000"/>
              </a:lnSpc>
            </a:pPr>
            <a:r>
              <a:rPr lang="en-US" sz="2900" b="1" dirty="0">
                <a:latin typeface="黑体" panose="02010609060101010101" charset="-122"/>
                <a:ea typeface="黑体" panose="02010609060101010101" charset="-122"/>
              </a:rPr>
              <a:t>2.</a:t>
            </a:r>
            <a:r>
              <a:rPr lang="zh-CN" altLang="en-US" sz="2900" b="1" dirty="0">
                <a:latin typeface="黑体" panose="02010609060101010101" charset="-122"/>
                <a:ea typeface="黑体" panose="02010609060101010101" charset="-122"/>
                <a:sym typeface="+mn-ea"/>
              </a:rPr>
              <a:t>护正力趋势向里宜收敛</a:t>
            </a:r>
            <a:endParaRPr lang="zh-CN" altLang="en-US" sz="2900" b="1" dirty="0">
              <a:latin typeface="黑体" panose="02010609060101010101" charset="-122"/>
              <a:ea typeface="黑体" panose="02010609060101010101" charset="-122"/>
              <a:sym typeface="+mn-ea"/>
            </a:endParaRPr>
          </a:p>
          <a:p>
            <a:pPr algn="l" fontAlgn="auto">
              <a:lnSpc>
                <a:spcPct val="150000"/>
              </a:lnSpc>
            </a:pPr>
            <a:r>
              <a:rPr lang="zh-CN" altLang="en-US" sz="2500" dirty="0">
                <a:latin typeface="黑体" panose="02010609060101010101" charset="-122"/>
                <a:ea typeface="黑体" panose="02010609060101010101" charset="-122"/>
                <a:cs typeface="黑体" panose="02010609060101010101" charset="-122"/>
                <a:sym typeface="+mn-ea"/>
              </a:rPr>
              <a:t>病位在表。正气由里向外而脱，护正力由外向里而固</a:t>
            </a:r>
            <a:endParaRPr lang="zh-CN" altLang="en-US" sz="25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500" dirty="0">
                <a:latin typeface="黑体" panose="02010609060101010101" charset="-122"/>
                <a:ea typeface="黑体" panose="02010609060101010101" charset="-122"/>
                <a:cs typeface="黑体" panose="02010609060101010101" charset="-122"/>
              </a:rPr>
              <a:t>临床决策：收法</a:t>
            </a:r>
            <a:endParaRPr lang="zh-CN" altLang="en-US" sz="2500" dirty="0">
              <a:latin typeface="黑体" panose="02010609060101010101" charset="-122"/>
              <a:ea typeface="黑体" panose="02010609060101010101" charset="-122"/>
              <a:cs typeface="黑体" panose="02010609060101010101" charset="-122"/>
            </a:endParaRPr>
          </a:p>
          <a:p>
            <a:pPr algn="l" fontAlgn="auto">
              <a:lnSpc>
                <a:spcPct val="150000"/>
              </a:lnSpc>
              <a:buClrTx/>
              <a:buSzTx/>
              <a:buNone/>
            </a:pPr>
            <a:r>
              <a:rPr lang="zh-CN" altLang="en-US" sz="2500" dirty="0">
                <a:latin typeface="黑体" panose="02010609060101010101" charset="-122"/>
                <a:ea typeface="黑体" panose="02010609060101010101" charset="-122"/>
                <a:cs typeface="黑体" panose="02010609060101010101" charset="-122"/>
              </a:rPr>
              <a:t>机体固有的生命物质阴阳气血等向外逸脱，机体的护正力就由外向内固护，治疗上当顺从护正力趋势而用收敛法。</a:t>
            </a:r>
            <a:endParaRPr lang="zh-CN" altLang="en-US" sz="2500" dirty="0">
              <a:latin typeface="黑体" panose="02010609060101010101" charset="-122"/>
              <a:ea typeface="黑体" panose="02010609060101010101" charset="-122"/>
              <a:cs typeface="黑体" panose="02010609060101010101" charset="-122"/>
            </a:endParaRPr>
          </a:p>
          <a:p>
            <a:pPr algn="l">
              <a:lnSpc>
                <a:spcPct val="150000"/>
              </a:lnSpc>
            </a:pPr>
            <a:r>
              <a:rPr lang="zh-CN" altLang="en-US" sz="2500" dirty="0">
                <a:latin typeface="黑体" panose="02010609060101010101" charset="-122"/>
                <a:ea typeface="黑体" panose="02010609060101010101" charset="-122"/>
                <a:cs typeface="黑体" panose="02010609060101010101" charset="-122"/>
              </a:rPr>
              <a:t>固与敛略有区别： ①固是固守体表，不使阴阳气血外泄 ②敛是敛束体内，使阴阳气血内居而不外脱。但两者都是协助护正力趋势向内，故均可属收法。</a:t>
            </a:r>
            <a:endParaRPr lang="zh-CN" altLang="en-US" sz="25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384810"/>
            <a:ext cx="8784590" cy="1190625"/>
          </a:xfrm>
        </p:spPr>
        <p:txBody>
          <a:bodyPr/>
          <a:lstStyle/>
          <a:p>
            <a:pPr algn="l"/>
            <a:r>
              <a:rPr lang="zh-CN" altLang="en-US" sz="3600">
                <a:latin typeface="黑体" panose="02010609060101010101" charset="-122"/>
                <a:ea typeface="黑体" panose="02010609060101010101" charset="-122"/>
                <a:cs typeface="黑体" panose="02010609060101010101" charset="-122"/>
              </a:rPr>
              <a:t>一</a:t>
            </a:r>
            <a:r>
              <a:rPr lang="en-US" altLang="zh-CN" sz="3600">
                <a:latin typeface="黑体" panose="02010609060101010101" charset="-122"/>
                <a:ea typeface="黑体" panose="02010609060101010101" charset="-122"/>
                <a:cs typeface="黑体" panose="02010609060101010101" charset="-122"/>
              </a:rPr>
              <a:t>.</a:t>
            </a:r>
            <a:r>
              <a:rPr lang="zh-CN" altLang="zh-CN" sz="3600">
                <a:latin typeface="黑体" panose="02010609060101010101" charset="-122"/>
                <a:ea typeface="黑体" panose="02010609060101010101" charset="-122"/>
                <a:cs typeface="黑体" panose="02010609060101010101" charset="-122"/>
              </a:rPr>
              <a:t>辨别症候的临床决策</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352425" y="1786255"/>
            <a:ext cx="11486515" cy="4287520"/>
          </a:xfrm>
        </p:spPr>
        <p:txBody>
          <a:bodyPr>
            <a:normAutofit fontScale="90000"/>
          </a:bodyPr>
          <a:lstStyle/>
          <a:p>
            <a:pPr marL="0" indent="0" algn="l" fontAlgn="auto">
              <a:lnSpc>
                <a:spcPct val="150000"/>
              </a:lnSpc>
              <a:buNone/>
            </a:pPr>
            <a:r>
              <a:rPr lang="zh-CN" altLang="en-US" sz="2800" b="1" dirty="0">
                <a:latin typeface="黑体" panose="02010609060101010101" charset="-122"/>
                <a:ea typeface="黑体" panose="02010609060101010101" charset="-122"/>
                <a:cs typeface="黑体" panose="02010609060101010101" charset="-122"/>
              </a:rPr>
              <a:t>（一）贼至则祛之</a:t>
            </a:r>
            <a:r>
              <a:rPr lang="en-US" altLang="zh-CN" sz="2800" b="1" dirty="0">
                <a:latin typeface="黑体" panose="02010609060101010101" charset="-122"/>
                <a:ea typeface="黑体" panose="02010609060101010101" charset="-122"/>
                <a:cs typeface="黑体" panose="02010609060101010101" charset="-122"/>
              </a:rPr>
              <a:t>－</a:t>
            </a:r>
            <a:r>
              <a:rPr lang="zh-CN" altLang="en-US" sz="2800" b="1" dirty="0">
                <a:latin typeface="黑体" panose="02010609060101010101" charset="-122"/>
                <a:ea typeface="黑体" panose="02010609060101010101" charset="-122"/>
                <a:cs typeface="黑体" panose="02010609060101010101" charset="-122"/>
              </a:rPr>
              <a:t>去其所本无着眼于通</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a:t>
            </a:r>
            <a:r>
              <a:rPr lang="zh-CN" altLang="en-US" sz="2800" dirty="0">
                <a:latin typeface="黑体" panose="02010609060101010101" charset="-122"/>
                <a:ea typeface="黑体" panose="02010609060101010101" charset="-122"/>
                <a:cs typeface="黑体" panose="02010609060101010101" charset="-122"/>
              </a:rPr>
              <a:t>寒热燥湿郁气瘀血谓之邪。邪气是否致病，决定于机体阴阳气血是否正常流通。</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  《素问</a:t>
            </a:r>
            <a:r>
              <a:rPr lang="en-US" altLang="zh-CN" sz="2800" dirty="0">
                <a:latin typeface="黑体" panose="02010609060101010101" charset="-122"/>
                <a:ea typeface="黑体" panose="02010609060101010101" charset="-122"/>
                <a:cs typeface="黑体" panose="02010609060101010101" charset="-122"/>
              </a:rPr>
              <a:t>.</a:t>
            </a:r>
            <a:r>
              <a:rPr lang="zh-CN" altLang="zh-CN" sz="2800" dirty="0">
                <a:latin typeface="黑体" panose="02010609060101010101" charset="-122"/>
                <a:ea typeface="黑体" panose="02010609060101010101" charset="-122"/>
                <a:cs typeface="黑体" panose="02010609060101010101" charset="-122"/>
              </a:rPr>
              <a:t>经脉别论篇</a:t>
            </a:r>
            <a:r>
              <a:rPr lang="zh-CN" altLang="en-US" sz="2800" dirty="0">
                <a:latin typeface="黑体" panose="02010609060101010101" charset="-122"/>
                <a:ea typeface="黑体" panose="02010609060101010101" charset="-122"/>
                <a:cs typeface="黑体" panose="02010609060101010101" charset="-122"/>
              </a:rPr>
              <a:t>》曰：</a:t>
            </a:r>
            <a:r>
              <a:rPr lang="en-US" altLang="zh-CN" sz="2800" dirty="0">
                <a:latin typeface="黑体" panose="02010609060101010101" charset="-122"/>
                <a:ea typeface="黑体" panose="02010609060101010101" charset="-122"/>
                <a:cs typeface="黑体" panose="02010609060101010101" charset="-122"/>
              </a:rPr>
              <a:t>“</a:t>
            </a:r>
            <a:r>
              <a:rPr lang="zh-CN" altLang="en-US" sz="2800" dirty="0">
                <a:latin typeface="黑体" panose="02010609060101010101" charset="-122"/>
                <a:ea typeface="黑体" panose="02010609060101010101" charset="-122"/>
                <a:cs typeface="黑体" panose="02010609060101010101" charset="-122"/>
              </a:rPr>
              <a:t>勇者气行则已，怯者则着而为病。</a:t>
            </a:r>
            <a:r>
              <a:rPr lang="en-US" altLang="zh-CN" sz="2800" dirty="0">
                <a:latin typeface="黑体" panose="02010609060101010101" charset="-122"/>
                <a:ea typeface="黑体" panose="02010609060101010101" charset="-122"/>
                <a:cs typeface="黑体" panose="02010609060101010101" charset="-122"/>
              </a:rPr>
              <a:t>”</a:t>
            </a:r>
            <a:r>
              <a:rPr lang="zh-CN" altLang="en-US" sz="2800" dirty="0">
                <a:latin typeface="黑体" panose="02010609060101010101" charset="-122"/>
                <a:ea typeface="黑体" panose="02010609060101010101" charset="-122"/>
                <a:cs typeface="黑体" panose="02010609060101010101" charset="-122"/>
              </a:rPr>
              <a:t>着，即邪着机</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   体局部，此处阴阳气血不通，故祛邪治法的作用原理是消除局部留邪，恢复病</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   灶阴阳气血流通。</a:t>
            </a:r>
            <a:endParaRPr lang="zh-CN" altLang="en-US" sz="2800" dirty="0">
              <a:latin typeface="黑体" panose="02010609060101010101" charset="-122"/>
              <a:ea typeface="黑体" panose="02010609060101010101" charset="-122"/>
              <a:cs typeface="黑体" panose="02010609060101010101" charset="-122"/>
            </a:endParaRPr>
          </a:p>
          <a:p>
            <a:pPr marL="0" indent="0" algn="l">
              <a:buNone/>
            </a:pP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（一）揆度病势出入，决策治疗大法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915924" y="1727057"/>
            <a:ext cx="10360152" cy="5662930"/>
          </a:xfrm>
        </p:spPr>
        <p:txBody>
          <a:bodyPr>
            <a:normAutofit fontScale="97500"/>
          </a:bodyPr>
          <a:lstStyle/>
          <a:p>
            <a:pPr algn="l" fontAlgn="auto">
              <a:lnSpc>
                <a:spcPct val="150000"/>
              </a:lnSpc>
              <a:buClrTx/>
              <a:buSzTx/>
              <a:buNone/>
            </a:pPr>
            <a:r>
              <a:rPr lang="zh-CN" altLang="en-US" sz="3300" b="1" dirty="0">
                <a:latin typeface="黑体" panose="02010609060101010101" charset="-122"/>
                <a:ea typeface="黑体" panose="02010609060101010101" charset="-122"/>
              </a:rPr>
              <a:t>3.</a:t>
            </a:r>
            <a:r>
              <a:rPr lang="zh-CN" altLang="en-US" sz="3300" b="1" dirty="0">
                <a:latin typeface="黑体" panose="02010609060101010101" charset="-122"/>
                <a:ea typeface="黑体" panose="02010609060101010101" charset="-122"/>
                <a:sym typeface="+mn-ea"/>
              </a:rPr>
              <a:t>抗邪力趋势集中宜攻消</a:t>
            </a:r>
            <a:endParaRPr lang="zh-CN" altLang="en-US" sz="3300" b="1" dirty="0">
              <a:latin typeface="黑体" panose="02010609060101010101" charset="-122"/>
              <a:ea typeface="黑体" panose="02010609060101010101" charset="-122"/>
              <a:sym typeface="+mn-ea"/>
            </a:endParaRPr>
          </a:p>
          <a:p>
            <a:pPr algn="l" fontAlgn="auto">
              <a:lnSpc>
                <a:spcPct val="150000"/>
              </a:lnSpc>
              <a:buClrTx/>
              <a:buSzTx/>
              <a:buNone/>
            </a:pPr>
            <a:r>
              <a:rPr lang="zh-CN" altLang="en-US" sz="2900" dirty="0">
                <a:latin typeface="黑体" panose="02010609060101010101" charset="-122"/>
                <a:ea typeface="黑体" panose="02010609060101010101" charset="-122"/>
                <a:cs typeface="黑体" panose="02010609060101010101" charset="-122"/>
              </a:rPr>
              <a:t>病位在里。邪气蕴遏，抗邪力向里。</a:t>
            </a:r>
            <a:endParaRPr lang="zh-CN" altLang="en-US" sz="2900" dirty="0">
              <a:latin typeface="黑体" panose="02010609060101010101" charset="-122"/>
              <a:ea typeface="黑体" panose="02010609060101010101" charset="-122"/>
              <a:cs typeface="黑体" panose="02010609060101010101" charset="-122"/>
            </a:endParaRPr>
          </a:p>
          <a:p>
            <a:pPr algn="l" fontAlgn="auto">
              <a:lnSpc>
                <a:spcPct val="150000"/>
              </a:lnSpc>
              <a:buClrTx/>
              <a:buSzTx/>
              <a:buNone/>
            </a:pPr>
            <a:r>
              <a:rPr lang="zh-CN" altLang="en-US" sz="2900" dirty="0">
                <a:latin typeface="黑体" panose="02010609060101010101" charset="-122"/>
                <a:ea typeface="黑体" panose="02010609060101010101" charset="-122"/>
                <a:cs typeface="黑体" panose="02010609060101010101" charset="-122"/>
              </a:rPr>
              <a:t>临床决策：消法</a:t>
            </a:r>
            <a:endParaRPr lang="zh-CN" altLang="en-US" sz="2900" dirty="0">
              <a:latin typeface="黑体" panose="02010609060101010101" charset="-122"/>
              <a:ea typeface="黑体" panose="02010609060101010101" charset="-122"/>
              <a:cs typeface="黑体" panose="02010609060101010101" charset="-122"/>
            </a:endParaRPr>
          </a:p>
          <a:p>
            <a:pPr algn="l" fontAlgn="auto">
              <a:lnSpc>
                <a:spcPct val="150000"/>
              </a:lnSpc>
              <a:buClrTx/>
              <a:buSzTx/>
              <a:buNone/>
            </a:pPr>
            <a:r>
              <a:rPr lang="zh-CN" altLang="en-US" sz="2900" dirty="0">
                <a:latin typeface="黑体" panose="02010609060101010101" charset="-122"/>
                <a:ea typeface="黑体" panose="02010609060101010101" charset="-122"/>
                <a:cs typeface="黑体" panose="02010609060101010101" charset="-122"/>
              </a:rPr>
              <a:t>消法即消散破削体内有形积聚。邪气聚而成形，为症瘕，为积聚，为血瘀，为痰凝，不一而足。此时人体抗邪力聚集于里，祛之，除之，歼之，灭之，大法消恶务尽。</a:t>
            </a:r>
            <a:endParaRPr lang="zh-CN" altLang="en-US" sz="2900" dirty="0">
              <a:latin typeface="黑体" panose="02010609060101010101" charset="-122"/>
              <a:ea typeface="黑体" panose="02010609060101010101" charset="-122"/>
              <a:cs typeface="黑体" panose="02010609060101010101" charset="-122"/>
            </a:endParaRPr>
          </a:p>
          <a:p>
            <a:pPr algn="l" fontAlgn="auto">
              <a:lnSpc>
                <a:spcPct val="150000"/>
              </a:lnSpc>
              <a:buClrTx/>
              <a:buSzTx/>
              <a:buNone/>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（一）揆度病势出入，决策治疗大法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640080" y="1666177"/>
            <a:ext cx="11247120" cy="4496188"/>
          </a:xfrm>
        </p:spPr>
        <p:txBody>
          <a:bodyPr>
            <a:normAutofit/>
          </a:bodyPr>
          <a:lstStyle/>
          <a:p>
            <a:pPr algn="l" fontAlgn="auto">
              <a:lnSpc>
                <a:spcPct val="150000"/>
              </a:lnSpc>
            </a:pPr>
            <a:r>
              <a:rPr lang="zh-CN" altLang="en-US" sz="3200" b="1" dirty="0">
                <a:latin typeface="黑体" panose="02010609060101010101" charset="-122"/>
                <a:ea typeface="黑体" panose="02010609060101010101" charset="-122"/>
              </a:rPr>
              <a:t>4.</a:t>
            </a:r>
            <a:r>
              <a:rPr lang="zh-CN" altLang="en-US" sz="3200" b="1" dirty="0">
                <a:latin typeface="黑体" panose="02010609060101010101" charset="-122"/>
                <a:ea typeface="黑体" panose="02010609060101010101" charset="-122"/>
                <a:sym typeface="+mn-ea"/>
              </a:rPr>
              <a:t>护正力趋势向里宜补益</a:t>
            </a:r>
            <a:endParaRPr lang="zh-CN" altLang="en-US" sz="3200" b="1" dirty="0">
              <a:latin typeface="黑体" panose="02010609060101010101" charset="-122"/>
              <a:ea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病位在里。正气衰惫，护正力向里。</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临床决策：补法（补充、填补、弥补）</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补法即补益人体气血阴阳生命物质的不足。五脏羸而不满，精气夺而为虚，为早衰，虚劳，为消瘦，为衰惫，不一而足。此时人体护正力聚集于里，补之，填之，益之，荣之，大法补虚务满。</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649605" y="1186180"/>
            <a:ext cx="10990580" cy="4975860"/>
          </a:xfrm>
        </p:spPr>
        <p:txBody>
          <a:bodyPr>
            <a:normAutofit/>
          </a:bodyPr>
          <a:lstStyle/>
          <a:p>
            <a:pPr algn="l" fontAlgn="auto">
              <a:lnSpc>
                <a:spcPct val="150000"/>
              </a:lnSpc>
            </a:pPr>
            <a:r>
              <a:rPr lang="en-US" altLang="zh-CN" sz="3200" b="1" dirty="0">
                <a:latin typeface="黑体" panose="02010609060101010101" charset="-122"/>
                <a:ea typeface="黑体" panose="02010609060101010101" charset="-122"/>
              </a:rPr>
              <a:t>1.</a:t>
            </a:r>
            <a:r>
              <a:rPr lang="en-US" altLang="zh-CN" sz="3200" b="1" dirty="0">
                <a:latin typeface="黑体" panose="02010609060101010101" charset="-122"/>
                <a:ea typeface="黑体" panose="02010609060101010101" charset="-122"/>
                <a:sym typeface="+mn-ea"/>
              </a:rPr>
              <a:t>抗邪力趋势向上宜越</a:t>
            </a:r>
            <a:endParaRPr lang="en-US" altLang="zh-CN" sz="3200" b="1" dirty="0">
              <a:latin typeface="黑体" panose="02010609060101010101" charset="-122"/>
              <a:ea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病位在上。邪气由上而下，抗邪力由下而上。</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临床决策：越法</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邪气蕴遏上部，抗邪力应激向上抵御将其从上排出，治疗应因势越之。</a:t>
            </a:r>
            <a:endParaRPr lang="en-US" altLang="zh-CN"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556895" y="1186814"/>
            <a:ext cx="10730230" cy="5233197"/>
          </a:xfrm>
        </p:spPr>
        <p:txBody>
          <a:bodyPr>
            <a:normAutofit/>
          </a:bodyPr>
          <a:lstStyle/>
          <a:p>
            <a:pPr algn="l" fontAlgn="auto">
              <a:lnSpc>
                <a:spcPct val="150000"/>
              </a:lnSpc>
            </a:pPr>
            <a:r>
              <a:rPr lang="en-US" altLang="zh-CN" sz="3000" b="1" dirty="0">
                <a:latin typeface="黑体" panose="02010609060101010101" charset="-122"/>
                <a:ea typeface="黑体" panose="02010609060101010101" charset="-122"/>
              </a:rPr>
              <a:t>1.</a:t>
            </a:r>
            <a:r>
              <a:rPr lang="en-US" altLang="zh-CN" sz="3000" b="1" dirty="0">
                <a:latin typeface="黑体" panose="02010609060101010101" charset="-122"/>
                <a:ea typeface="黑体" panose="02010609060101010101" charset="-122"/>
                <a:sym typeface="+mn-ea"/>
              </a:rPr>
              <a:t>抗邪力趋势向上宜越</a:t>
            </a:r>
            <a:endParaRPr lang="en-US" altLang="zh-CN" sz="3000" b="1" dirty="0">
              <a:latin typeface="黑体" panose="02010609060101010101" charset="-122"/>
              <a:ea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“其高者因而越之”：高，指病位；越，指治则。</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病邪在上，抗邪力趋势向上，若治以下夺，则违势而不适宜，内 </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消亦缓慢而费时日，顺势越之是最好的治法。</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556895" y="1186814"/>
            <a:ext cx="10730230" cy="5233197"/>
          </a:xfrm>
        </p:spPr>
        <p:txBody>
          <a:bodyPr>
            <a:normAutofit fontScale="90000"/>
          </a:bodyPr>
          <a:lstStyle/>
          <a:p>
            <a:pPr algn="l" fontAlgn="auto">
              <a:lnSpc>
                <a:spcPct val="150000"/>
              </a:lnSpc>
            </a:pPr>
            <a:r>
              <a:rPr lang="en-US" altLang="zh-CN" sz="3000" b="1" dirty="0">
                <a:latin typeface="黑体" panose="02010609060101010101" charset="-122"/>
                <a:ea typeface="黑体" panose="02010609060101010101" charset="-122"/>
              </a:rPr>
              <a:t>1.</a:t>
            </a:r>
            <a:r>
              <a:rPr lang="en-US" altLang="zh-CN" sz="3000" b="1" dirty="0">
                <a:latin typeface="黑体" panose="02010609060101010101" charset="-122"/>
                <a:ea typeface="黑体" panose="02010609060101010101" charset="-122"/>
                <a:sym typeface="+mn-ea"/>
              </a:rPr>
              <a:t>抗邪力趋势向上宜越</a:t>
            </a:r>
            <a:endParaRPr lang="en-US" altLang="zh-CN" sz="3000" b="1" dirty="0">
              <a:latin typeface="黑体" panose="02010609060101010101" charset="-122"/>
              <a:ea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越，包括吐和宣两法。</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Calibri" panose="020F0502020204030204" charset="0"/>
                <a:ea typeface="黑体" panose="02010609060101010101" charset="-122"/>
                <a:cs typeface="黑体" panose="02010609060101010101" charset="-122"/>
                <a:sym typeface="+mn-ea"/>
              </a:rPr>
              <a:t>①</a:t>
            </a:r>
            <a:r>
              <a:rPr lang="zh-CN" altLang="en-US" sz="2800" dirty="0">
                <a:latin typeface="黑体" panose="02010609060101010101" charset="-122"/>
                <a:ea typeface="黑体" panose="02010609060101010101" charset="-122"/>
                <a:cs typeface="黑体" panose="02010609060101010101" charset="-122"/>
                <a:sym typeface="+mn-ea"/>
              </a:rPr>
              <a:t>吐法：运用药物或其他方法催发病人呕吐， 达到病邪涌出的目的，</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作用机制是通过呕吐反射，协助抗邪力向上。</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Calibri" panose="020F0502020204030204" charset="0"/>
                <a:ea typeface="黑体" panose="02010609060101010101" charset="-122"/>
                <a:cs typeface="黑体" panose="02010609060101010101" charset="-122"/>
                <a:sym typeface="+mn-ea"/>
              </a:rPr>
              <a:t>②</a:t>
            </a:r>
            <a:r>
              <a:rPr lang="zh-CN" altLang="en-US" sz="2800" dirty="0">
                <a:latin typeface="黑体" panose="02010609060101010101" charset="-122"/>
                <a:ea typeface="黑体" panose="02010609060101010101" charset="-122"/>
                <a:cs typeface="黑体" panose="02010609060101010101" charset="-122"/>
                <a:sym typeface="+mn-ea"/>
              </a:rPr>
              <a:t>宣法：协助抗邪力向上宣提，以排除蕴遏于上焦的邪气，一般用于邪阻肺</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经证。肺为清虚之脏，功能宣发，邪阻肺经，宣发失司，常见咳嗽、胸闷</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  等。投宣法后能使抗邪力向上排邪，解除邪气之蕴遏，恢复正常宣发功能。</a:t>
            </a:r>
            <a:endParaRPr lang="en-US" altLang="zh-CN"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84055"/>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709295" y="1291590"/>
            <a:ext cx="11483340" cy="5662930"/>
          </a:xfrm>
        </p:spPr>
        <p:txBody>
          <a:bodyPr>
            <a:normAutofit/>
          </a:bodyPr>
          <a:lstStyle/>
          <a:p>
            <a:pPr algn="l" fontAlgn="auto">
              <a:lnSpc>
                <a:spcPct val="150000"/>
              </a:lnSpc>
            </a:pPr>
            <a:r>
              <a:rPr lang="en-US" altLang="zh-CN" sz="2800" b="1" dirty="0">
                <a:latin typeface="黑体" panose="02010609060101010101" charset="-122"/>
                <a:ea typeface="黑体" panose="02010609060101010101" charset="-122"/>
                <a:cs typeface="黑体" panose="02010609060101010101" charset="-122"/>
                <a:sym typeface="+mn-ea"/>
              </a:rPr>
              <a:t>2.护正力趋势向下宜降</a:t>
            </a:r>
            <a:endParaRPr lang="en-US" altLang="zh-CN" sz="2800" b="1"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病位在上。正气由下而上忤逆，护正力由上而下。</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临床决策：降法</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阴阳气血向上浮逆，机体的护正力向下固摄时，治疗则宜因势降摄。</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sz="2800" dirty="0">
                <a:latin typeface="黑体" panose="02010609060101010101" charset="-122"/>
                <a:ea typeface="黑体" panose="02010609060101010101" charset="-122"/>
                <a:cs typeface="黑体" panose="02010609060101010101" charset="-122"/>
                <a:sym typeface="+mn-ea"/>
              </a:rPr>
              <a:t>《素问》：“高者抑之”。高，指阴阳气血向上部浮越；抑，指顺护正力向下摄守。抑有两层含义：①一指由上向下抑制，不使上出，如潜镇法是；②一指由上向下摄纳，不使上行，如纳气法是。</a:t>
            </a:r>
            <a:endParaRPr lang="zh-CN" altLang="en-US" sz="2800"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endParaRPr lang="zh-CN" altLang="en-US" sz="20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93199"/>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777240" y="1355090"/>
            <a:ext cx="10515600" cy="4718050"/>
          </a:xfrm>
        </p:spPr>
        <p:txBody>
          <a:bodyPr>
            <a:normAutofit/>
          </a:bodyPr>
          <a:lstStyle/>
          <a:p>
            <a:pPr algn="l">
              <a:lnSpc>
                <a:spcPct val="140000"/>
              </a:lnSpc>
            </a:pPr>
            <a:r>
              <a:rPr lang="en-US" altLang="zh-CN" sz="2800" b="1" dirty="0">
                <a:latin typeface="黑体" panose="02010609060101010101" charset="-122"/>
                <a:ea typeface="黑体" panose="02010609060101010101" charset="-122"/>
              </a:rPr>
              <a:t>3.</a:t>
            </a:r>
            <a:r>
              <a:rPr lang="en-US" altLang="zh-CN" sz="2800" b="1" dirty="0">
                <a:latin typeface="黑体" panose="02010609060101010101" charset="-122"/>
                <a:ea typeface="黑体" panose="02010609060101010101" charset="-122"/>
                <a:sym typeface="+mn-ea"/>
              </a:rPr>
              <a:t>抗邪力趋势向下宜通泻</a:t>
            </a:r>
            <a:endParaRPr lang="en-US" altLang="zh-CN" sz="2800" b="1" dirty="0">
              <a:latin typeface="黑体" panose="02010609060101010101" charset="-122"/>
              <a:ea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病位在下。邪气蕴遏，抗邪力向下。</a:t>
            </a:r>
            <a:endParaRPr lang="zh-CN" altLang="en-US"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临床决策：下法。</a:t>
            </a:r>
            <a:endParaRPr lang="zh-CN" altLang="en-US"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当邪气阻滞机体的中、下部，抗邪力应激向下时，治疗应宜因势攻下。</a:t>
            </a:r>
            <a:endParaRPr lang="en-US" altLang="zh-CN"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邪气蕴结中、下部，抗邪力向下抵御，欲将其从下部二阴排出，故下法应包括通大便、利小便二法。许多病证虽邪在上部，但它不利于或不可能从上部排出，而机体的抗邪力向下趋行，治疗仍可用下法。</a:t>
            </a:r>
            <a:endParaRPr lang="zh-CN" altLang="en-US" dirty="0">
              <a:latin typeface="黑体" panose="02010609060101010101" charset="-122"/>
              <a:ea typeface="黑体" panose="02010609060101010101" charset="-122"/>
              <a:cs typeface="黑体" panose="02010609060101010101" charset="-122"/>
              <a:sym typeface="+mn-ea"/>
            </a:endParaRP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custDataLst>
              <p:tags r:id="rId1"/>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2377899" y="-11175"/>
            <a:ext cx="1278052" cy="6858000"/>
          </a:xfrm>
          <a:prstGeom prst="rect">
            <a:avLst/>
          </a:prstGeom>
          <a:effectLst/>
        </p:spPr>
      </p:pic>
      <p:pic>
        <p:nvPicPr>
          <p:cNvPr id="20" name="图片 19"/>
          <p:cNvPicPr>
            <a:picLocks noChangeAspect="1"/>
          </p:cNvPicPr>
          <p:nvPr>
            <p:custDataLst>
              <p:tags r:id="rId3"/>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custDataLst>
              <p:tags r:id="rId4"/>
            </p:custDataLst>
          </p:nvPr>
        </p:nvPicPr>
        <p:blipFill>
          <a:blip r:embed="rId2" cstate="print">
            <a:extLst>
              <a:ext uri="{28A0092B-C50C-407E-A947-70E740481C1C}">
                <a14:useLocalDpi xmlns:a14="http://schemas.microsoft.com/office/drawing/2010/main" val="0"/>
              </a:ext>
            </a:extLst>
          </a:blip>
          <a:srcRect r="46299" b="28788"/>
          <a:stretch>
            <a:fillRect/>
          </a:stretch>
        </p:blipFill>
        <p:spPr>
          <a:xfrm>
            <a:off x="7307582" y="0"/>
            <a:ext cx="4910418" cy="4883718"/>
          </a:xfrm>
          <a:prstGeom prst="rect">
            <a:avLst/>
          </a:prstGeom>
        </p:spPr>
      </p:pic>
      <p:pic>
        <p:nvPicPr>
          <p:cNvPr id="28" name="图片 27"/>
          <p:cNvPicPr>
            <a:picLocks noChangeAspect="1"/>
          </p:cNvPicPr>
          <p:nvPr>
            <p:custDataLst>
              <p:tags r:id="rId5"/>
            </p:custDataLst>
          </p:nvPr>
        </p:nvPicPr>
        <p:blipFill>
          <a:blip r:embed="rId2"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3" name="图片 2"/>
          <p:cNvPicPr>
            <a:picLocks noChangeAspect="1"/>
          </p:cNvPicPr>
          <p:nvPr>
            <p:custDataLst>
              <p:tags r:id="rId6"/>
            </p:custDataLst>
          </p:nvPr>
        </p:nvPicPr>
        <p:blipFill>
          <a:blip r:embed="rId2" cstate="print">
            <a:extLst>
              <a:ext uri="{28A0092B-C50C-407E-A947-70E740481C1C}">
                <a14:useLocalDpi xmlns:a14="http://schemas.microsoft.com/office/drawing/2010/main" val="0"/>
              </a:ext>
            </a:extLst>
          </a:blip>
          <a:srcRect t="52572" r="46299" b="28788"/>
          <a:stretch>
            <a:fillRect/>
          </a:stretch>
        </p:blipFill>
        <p:spPr>
          <a:xfrm>
            <a:off x="7320165" y="4893199"/>
            <a:ext cx="4910418" cy="1278310"/>
          </a:xfrm>
          <a:prstGeom prst="rect">
            <a:avLst/>
          </a:prstGeom>
        </p:spPr>
      </p:pic>
      <p:sp>
        <p:nvSpPr>
          <p:cNvPr id="5" name="标题 4"/>
          <p:cNvSpPr>
            <a:spLocks noGrp="1"/>
          </p:cNvSpPr>
          <p:nvPr>
            <p:ph type="title"/>
          </p:nvPr>
        </p:nvSpPr>
        <p:spPr>
          <a:xfrm>
            <a:off x="391795" y="0"/>
            <a:ext cx="8153400" cy="1087120"/>
          </a:xfrm>
        </p:spPr>
        <p:txBody>
          <a:bodyPr/>
          <a:lstStyle/>
          <a:p>
            <a:pPr algn="l"/>
            <a:r>
              <a:rPr lang="zh-CN" altLang="en-US" sz="3600" b="1">
                <a:latin typeface="黑体" panose="02010609060101010101" charset="-122"/>
                <a:ea typeface="黑体" panose="02010609060101010101" charset="-122"/>
                <a:cs typeface="黑体" panose="02010609060101010101" charset="-122"/>
                <a:sym typeface="+mn-ea"/>
              </a:rPr>
              <a:t>（二）揆度病势升降，决策治疗大法</a:t>
            </a:r>
            <a:endParaRPr lang="zh-CN" altLang="zh-CN" sz="3600">
              <a:latin typeface="黑体" panose="02010609060101010101" charset="-122"/>
              <a:ea typeface="黑体" panose="02010609060101010101" charset="-122"/>
              <a:cs typeface="黑体" panose="02010609060101010101" charset="-122"/>
            </a:endParaRPr>
          </a:p>
        </p:txBody>
      </p:sp>
      <p:sp>
        <p:nvSpPr>
          <p:cNvPr id="6" name="内容占位符 5"/>
          <p:cNvSpPr>
            <a:spLocks noGrp="1"/>
          </p:cNvSpPr>
          <p:nvPr>
            <p:ph idx="1"/>
          </p:nvPr>
        </p:nvSpPr>
        <p:spPr>
          <a:xfrm>
            <a:off x="697864" y="1355089"/>
            <a:ext cx="10476103" cy="4883717"/>
          </a:xfrm>
        </p:spPr>
        <p:txBody>
          <a:bodyPr>
            <a:normAutofit lnSpcReduction="10000"/>
          </a:bodyPr>
          <a:lstStyle/>
          <a:p>
            <a:pPr algn="l" fontAlgn="auto">
              <a:lnSpc>
                <a:spcPct val="150000"/>
              </a:lnSpc>
            </a:pPr>
            <a:r>
              <a:rPr lang="en-US" altLang="zh-CN" sz="2800" b="1" dirty="0">
                <a:latin typeface="黑体" panose="02010609060101010101" charset="-122"/>
                <a:ea typeface="黑体" panose="02010609060101010101" charset="-122"/>
                <a:sym typeface="+mn-ea"/>
              </a:rPr>
              <a:t>4.</a:t>
            </a:r>
            <a:r>
              <a:rPr lang="zh-CN" altLang="en-US" sz="2800" b="1" dirty="0">
                <a:latin typeface="黑体" panose="02010609060101010101" charset="-122"/>
                <a:ea typeface="黑体" panose="02010609060101010101" charset="-122"/>
                <a:sym typeface="+mn-ea"/>
              </a:rPr>
              <a:t>护正力趋势向上宜升</a:t>
            </a:r>
            <a:endParaRPr lang="zh-CN" altLang="en-US" sz="2800" b="1" dirty="0">
              <a:latin typeface="黑体" panose="02010609060101010101" charset="-122"/>
              <a:ea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病位在下，正气下滑，护正力由下而上</a:t>
            </a:r>
            <a:endParaRPr lang="zh-CN" altLang="en-US"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临床决策：升法</a:t>
            </a:r>
            <a:endParaRPr lang="zh-CN" altLang="en-US"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在气血阴阳向下泄脱，护正力趋势向上时，治疗应当因势升举。</a:t>
            </a:r>
            <a:endParaRPr lang="en-US" altLang="zh-CN" dirty="0">
              <a:latin typeface="黑体" panose="02010609060101010101" charset="-122"/>
              <a:ea typeface="黑体" panose="02010609060101010101" charset="-122"/>
              <a:cs typeface="黑体" panose="02010609060101010101" charset="-122"/>
              <a:sym typeface="+mn-ea"/>
            </a:endParaRPr>
          </a:p>
          <a:p>
            <a:pPr algn="l" fontAlgn="auto">
              <a:lnSpc>
                <a:spcPct val="150000"/>
              </a:lnSpc>
            </a:pPr>
            <a:r>
              <a:rPr lang="zh-CN" altLang="en-US" dirty="0">
                <a:latin typeface="黑体" panose="02010609060101010101" charset="-122"/>
                <a:ea typeface="黑体" panose="02010609060101010101" charset="-122"/>
                <a:cs typeface="黑体" panose="02010609060101010101" charset="-122"/>
                <a:sym typeface="+mn-ea"/>
              </a:rPr>
              <a:t>《素问》：“下者举之下”，指阴阳气血向下泄脱的病症。举、上，指升提治法。升举的含义有</a:t>
            </a:r>
            <a:r>
              <a:rPr lang="en-US" altLang="zh-CN" dirty="0">
                <a:latin typeface="黑体" panose="02010609060101010101" charset="-122"/>
                <a:ea typeface="黑体" panose="02010609060101010101" charset="-122"/>
                <a:cs typeface="黑体" panose="02010609060101010101" charset="-122"/>
                <a:sym typeface="+mn-ea"/>
              </a:rPr>
              <a:t>2</a:t>
            </a:r>
            <a:r>
              <a:rPr lang="zh-CN" altLang="en-US" dirty="0">
                <a:latin typeface="黑体" panose="02010609060101010101" charset="-122"/>
                <a:ea typeface="黑体" panose="02010609060101010101" charset="-122"/>
                <a:cs typeface="黑体" panose="02010609060101010101" charset="-122"/>
                <a:sym typeface="+mn-ea"/>
              </a:rPr>
              <a:t>个：①一指中流砥柱，从中立极；不使下出，如固涩法。②一指由下向上提举，不使下陷，且使已陷者重新上行。两者的总旨都是协助护正力向上固护，故均属于升法范畴。</a:t>
            </a:r>
            <a:endParaRPr lang="zh-CN" altLang="en-US" dirty="0">
              <a:latin typeface="黑体" panose="02010609060101010101" charset="-122"/>
              <a:ea typeface="黑体" panose="02010609060101010101" charset="-122"/>
              <a:cs typeface="黑体" panose="02010609060101010101" charset="-122"/>
              <a:sym typeface="+mn-ea"/>
            </a:endParaRP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600" y="-11069"/>
            <a:ext cx="12255690" cy="6858000"/>
            <a:chOff x="-63690" y="0"/>
            <a:chExt cx="12255690" cy="6858000"/>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rcRect r="65970"/>
            <a:stretch>
              <a:fillRect/>
            </a:stretch>
          </p:blipFill>
          <p:spPr>
            <a:xfrm flipH="1">
              <a:off x="-63690" y="0"/>
              <a:ext cx="3111690" cy="6858000"/>
            </a:xfrm>
            <a:prstGeom prst="rect">
              <a:avLst/>
            </a:prstGeom>
          </p:spPr>
        </p:pic>
      </p:grpSp>
      <p:cxnSp>
        <p:nvCxnSpPr>
          <p:cNvPr id="10" name="直接连接符 9"/>
          <p:cNvCxnSpPr/>
          <p:nvPr/>
        </p:nvCxnSpPr>
        <p:spPr>
          <a:xfrm rot="5400000" flipH="1">
            <a:off x="3592639" y="1951685"/>
            <a:ext cx="0" cy="3960000"/>
          </a:xfrm>
          <a:prstGeom prst="line">
            <a:avLst/>
          </a:prstGeom>
          <a:ln w="12700">
            <a:solidFill>
              <a:srgbClr val="F0CC9A"/>
            </a:solidFill>
          </a:ln>
          <a:effectLst>
            <a:outerShdw blurRad="12700" dist="12700" dir="2700000" algn="tl" rotWithShape="0">
              <a:schemeClr val="bg1">
                <a:lumMod val="50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2228384" y="1159070"/>
            <a:ext cx="1643380" cy="1861185"/>
          </a:xfrm>
          <a:prstGeom prst="rect">
            <a:avLst/>
          </a:prstGeom>
          <a:noFill/>
        </p:spPr>
        <p:txBody>
          <a:bodyPr wrap="none" rtlCol="0">
            <a:spAutoFit/>
          </a:bodyPr>
          <a:lstStyle/>
          <a:p>
            <a:r>
              <a:rPr lang="zh-CN" altLang="en-US" sz="11500">
                <a:solidFill>
                  <a:schemeClr val="tx2">
                    <a:lumMod val="50000"/>
                  </a:schemeClr>
                </a:solidFill>
                <a:effectLst>
                  <a:outerShdw blurRad="50800" dist="38100" dir="2700000" algn="tl" rotWithShape="0">
                    <a:prstClr val="black">
                      <a:alpha val="40000"/>
                    </a:prstClr>
                  </a:outerShdw>
                </a:effectLst>
                <a:latin typeface="钟齐段宁行书" panose="02010800040101010101" pitchFamily="2" charset="-122"/>
                <a:ea typeface="钟齐段宁行书" panose="02010800040101010101" pitchFamily="2" charset="-122"/>
              </a:rPr>
              <a:t>谢</a:t>
            </a:r>
            <a:endParaRPr lang="zh-CN" altLang="en-US" sz="11500">
              <a:solidFill>
                <a:schemeClr val="tx2">
                  <a:lumMod val="50000"/>
                </a:schemeClr>
              </a:solidFill>
              <a:effectLst>
                <a:outerShdw blurRad="50800" dist="38100" dir="2700000" algn="tl" rotWithShape="0">
                  <a:prstClr val="black">
                    <a:alpha val="40000"/>
                  </a:prstClr>
                </a:outerShdw>
              </a:effectLst>
              <a:latin typeface="钟齐段宁行书" panose="02010800040101010101" pitchFamily="2" charset="-122"/>
              <a:ea typeface="钟齐段宁行书" panose="02010800040101010101" pitchFamily="2" charset="-122"/>
            </a:endParaRPr>
          </a:p>
        </p:txBody>
      </p:sp>
      <p:sp>
        <p:nvSpPr>
          <p:cNvPr id="20" name="文本框 19"/>
          <p:cNvSpPr txBox="1"/>
          <p:nvPr/>
        </p:nvSpPr>
        <p:spPr>
          <a:xfrm>
            <a:off x="3532861" y="2457788"/>
            <a:ext cx="2002982" cy="768350"/>
          </a:xfrm>
          <a:prstGeom prst="rect">
            <a:avLst/>
          </a:prstGeom>
          <a:noFill/>
        </p:spPr>
        <p:txBody>
          <a:bodyPr wrap="square" rtlCol="0">
            <a:spAutoFit/>
          </a:bodyPr>
          <a:lstStyle>
            <a:defPPr>
              <a:defRPr lang="zh-CN"/>
            </a:defPPr>
            <a:lvl1pPr>
              <a:defRPr sz="11500">
                <a:solidFill>
                  <a:schemeClr val="tx2">
                    <a:lumMod val="50000"/>
                  </a:schemeClr>
                </a:solidFill>
                <a:effectLst>
                  <a:outerShdw blurRad="50800" dist="38100" dir="2700000" algn="tl" rotWithShape="0">
                    <a:prstClr val="black">
                      <a:alpha val="40000"/>
                    </a:prstClr>
                  </a:outerShdw>
                </a:effectLst>
                <a:latin typeface="钟齐段宁行书" panose="02010800040101010101" pitchFamily="2" charset="-122"/>
                <a:ea typeface="钟齐段宁行书" panose="02010800040101010101" pitchFamily="2" charset="-122"/>
              </a:defRPr>
            </a:lvl1pPr>
          </a:lstStyle>
          <a:p>
            <a:r>
              <a:rPr lang="zh-CN" altLang="en-US" sz="4400" dirty="0">
                <a:effectLst/>
              </a:rPr>
              <a:t>谢</a:t>
            </a:r>
            <a:endParaRPr lang="zh-CN" altLang="en-US" sz="4400" dirty="0">
              <a:effectLst/>
            </a:endParaRPr>
          </a:p>
        </p:txBody>
      </p:sp>
      <p:pic>
        <p:nvPicPr>
          <p:cNvPr id="21" name="图片 20"/>
          <p:cNvPicPr>
            <a:picLocks noChangeAspect="1"/>
          </p:cNvPicPr>
          <p:nvPr/>
        </p:nvPicPr>
        <p:blipFill>
          <a:blip r:embed="rId2" cstate="print">
            <a:extLst>
              <a:ext uri="{BEBA8EAE-BF5A-486C-A8C5-ECC9F3942E4B}">
                <a14:imgProps xmlns:a14="http://schemas.microsoft.com/office/drawing/2010/main">
                  <a14:imgLayer r:embed="rId3">
                    <a14:imgEffect>
                      <a14:brightnessContrast contrast="-5000"/>
                    </a14:imgEffect>
                  </a14:imgLayer>
                </a14:imgProps>
              </a:ext>
            </a:extLst>
          </a:blip>
          <a:srcRect l="62328"/>
          <a:stretch>
            <a:fillRect/>
          </a:stretch>
        </p:blipFill>
        <p:spPr>
          <a:xfrm>
            <a:off x="7663232" y="0"/>
            <a:ext cx="4593058" cy="6858000"/>
          </a:xfrm>
          <a:prstGeom prst="rect">
            <a:avLst/>
          </a:prstGeom>
          <a:effectLst>
            <a:outerShdw blurRad="50800" dist="38100" dir="2700000" algn="tl" rotWithShape="0">
              <a:prstClr val="black">
                <a:alpha val="40000"/>
              </a:prstClr>
            </a:outerShdw>
          </a:effectLst>
        </p:spPr>
      </p:pic>
      <p:pic>
        <p:nvPicPr>
          <p:cNvPr id="26" name="图片 25"/>
          <p:cNvPicPr>
            <a:picLocks noChangeAspect="1"/>
          </p:cNvPicPr>
          <p:nvPr/>
        </p:nvPicPr>
        <p:blipFill>
          <a:blip r:embed="rId4" cstate="print"/>
          <a:srcRect r="78994"/>
          <a:stretch>
            <a:fillRect/>
          </a:stretch>
        </p:blipFill>
        <p:spPr>
          <a:xfrm>
            <a:off x="1754758" y="3828543"/>
            <a:ext cx="512582" cy="2088000"/>
          </a:xfrm>
          <a:prstGeom prst="rect">
            <a:avLst/>
          </a:prstGeom>
        </p:spPr>
      </p:pic>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616075"/>
            <a:ext cx="10581894" cy="4702175"/>
          </a:xfrm>
        </p:spPr>
        <p:txBody>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1.</a:t>
            </a:r>
            <a:r>
              <a:rPr lang="zh-CN" altLang="en-US" sz="2800" b="1" dirty="0">
                <a:latin typeface="黑体" panose="02010609060101010101" charset="-122"/>
                <a:ea typeface="黑体" panose="02010609060101010101" charset="-122"/>
                <a:cs typeface="黑体" panose="02010609060101010101" charset="-122"/>
              </a:rPr>
              <a:t>寒者热之</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寒邪引起的病证称寒证。《内经》治疗寒邪决策是：治寒以热，寒者热之。辛温辛热方药可以祛除局部寒邪，恢复机体阴阳气血流通。</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热之不热，是无火也，益火之源以消阴翳。《素问》所谓热之而寒者取之阳是也。</a:t>
            </a:r>
            <a:endParaRPr lang="zh-CN" altLang="en-US"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1943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905256" y="1616710"/>
            <a:ext cx="10396728" cy="4702175"/>
          </a:xfrm>
        </p:spPr>
        <p:txBody>
          <a:bodyPr>
            <a:normAutofit/>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2.</a:t>
            </a:r>
            <a:r>
              <a:rPr lang="zh-CN" altLang="en-US" sz="2800" b="1" dirty="0">
                <a:latin typeface="黑体" panose="02010609060101010101" charset="-122"/>
                <a:ea typeface="黑体" panose="02010609060101010101" charset="-122"/>
                <a:cs typeface="黑体" panose="02010609060101010101" charset="-122"/>
              </a:rPr>
              <a:t>热者寒之</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热邪引起的病证称热证。《内经》治疗热邪决策是：治热以寒，热者寒之。</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辛凉苦寒方药可以清除局部热邪，恢复机体阴阳气血流通。</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寒之不寒，是无水也，壮水之主以制阳光。《素问》所谓寒之而热者取之阴是也。</a:t>
            </a:r>
            <a:endParaRPr lang="zh-CN" altLang="en-US"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7980045" y="-19685"/>
            <a:ext cx="1278255" cy="6877685"/>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510030"/>
            <a:ext cx="10699750" cy="4702175"/>
          </a:xfrm>
        </p:spPr>
        <p:txBody>
          <a:bodyPr>
            <a:normAutofit lnSpcReduction="20000"/>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3.</a:t>
            </a:r>
            <a:r>
              <a:rPr lang="zh-CN" altLang="en-US" sz="2800" b="1" dirty="0">
                <a:latin typeface="黑体" panose="02010609060101010101" charset="-122"/>
                <a:ea typeface="黑体" panose="02010609060101010101" charset="-122"/>
                <a:cs typeface="黑体" panose="02010609060101010101" charset="-122"/>
              </a:rPr>
              <a:t>湿者燥之</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 湿邪引起的病证称湿证。《内经》治疗寒邪决策是：治湿以燥，湿</a:t>
            </a:r>
            <a:endParaRPr lang="en-US" altLang="zh-CN"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en-US" altLang="zh-CN" sz="2800" dirty="0">
                <a:latin typeface="黑体" panose="02010609060101010101" charset="-122"/>
                <a:ea typeface="黑体" panose="02010609060101010101" charset="-122"/>
                <a:cs typeface="黑体" panose="02010609060101010101" charset="-122"/>
              </a:rPr>
              <a:t> </a:t>
            </a:r>
            <a:r>
              <a:rPr lang="zh-CN" altLang="en-US" sz="2800" dirty="0">
                <a:latin typeface="黑体" panose="02010609060101010101" charset="-122"/>
                <a:ea typeface="黑体" panose="02010609060101010101" charset="-122"/>
                <a:cs typeface="黑体" panose="02010609060101010101" charset="-122"/>
              </a:rPr>
              <a:t>者燥之。</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 湿分寒热：苦辛温佐以淡渗治寒湿，苦辛寒佐以淡渗治湿热。</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en-US" altLang="zh-CN" sz="2800" dirty="0">
                <a:latin typeface="黑体" panose="02010609060101010101" charset="-122"/>
                <a:ea typeface="黑体" panose="02010609060101010101" charset="-122"/>
                <a:cs typeface="黑体" panose="02010609060101010101" charset="-122"/>
              </a:rPr>
              <a:t> </a:t>
            </a:r>
            <a:r>
              <a:rPr lang="zh-CN" altLang="en-US" sz="2800" dirty="0">
                <a:latin typeface="黑体" panose="02010609060101010101" charset="-122"/>
                <a:ea typeface="黑体" panose="02010609060101010101" charset="-122"/>
                <a:cs typeface="黑体" panose="02010609060101010101" charset="-122"/>
              </a:rPr>
              <a:t>湿之不湿，是无阳也，温脾之阳以运氤氲。燥之而湿者求之脾，以</a:t>
            </a:r>
            <a:endParaRPr lang="en-US" altLang="zh-CN"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en-US" altLang="zh-CN" sz="2800" dirty="0">
                <a:latin typeface="黑体" panose="02010609060101010101" charset="-122"/>
                <a:ea typeface="黑体" panose="02010609060101010101" charset="-122"/>
                <a:cs typeface="黑体" panose="02010609060101010101" charset="-122"/>
              </a:rPr>
              <a:t> </a:t>
            </a:r>
            <a:r>
              <a:rPr lang="zh-CN" altLang="en-US" sz="2800" dirty="0">
                <a:latin typeface="黑体" panose="02010609060101010101" charset="-122"/>
                <a:ea typeface="黑体" panose="02010609060101010101" charset="-122"/>
                <a:cs typeface="黑体" panose="02010609060101010101" charset="-122"/>
              </a:rPr>
              <a:t>脾主运化水湿也。</a:t>
            </a:r>
            <a:endParaRPr lang="zh-CN" altLang="en-US"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1867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535430"/>
            <a:ext cx="10699750" cy="4702175"/>
          </a:xfrm>
        </p:spPr>
        <p:txBody>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4.</a:t>
            </a:r>
            <a:r>
              <a:rPr lang="zh-CN" altLang="en-US" sz="2800" b="1" dirty="0">
                <a:latin typeface="黑体" panose="02010609060101010101" charset="-122"/>
                <a:ea typeface="黑体" panose="02010609060101010101" charset="-122"/>
                <a:cs typeface="黑体" panose="02010609060101010101" charset="-122"/>
              </a:rPr>
              <a:t>燥者润之</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 燥邪引起的病证称燥证。燥主沽涸，其性干涩。</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《内经》治疗燥邪决策是：治燥以湿，燥者润之。</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 刘河间：燥分寒热</a:t>
            </a:r>
            <a:r>
              <a:rPr lang="en-US" altLang="zh-CN" sz="2800" dirty="0">
                <a:latin typeface="黑体" panose="02010609060101010101" charset="-122"/>
                <a:ea typeface="黑体" panose="02010609060101010101" charset="-122"/>
                <a:cs typeface="黑体" panose="02010609060101010101" charset="-122"/>
              </a:rPr>
              <a:t>-</a:t>
            </a:r>
            <a:r>
              <a:rPr lang="zh-CN" altLang="en-US" sz="2800" dirty="0">
                <a:latin typeface="黑体" panose="02010609060101010101" charset="-122"/>
                <a:ea typeface="黑体" panose="02010609060101010101" charset="-122"/>
                <a:cs typeface="黑体" panose="02010609060101010101" charset="-122"/>
              </a:rPr>
              <a:t>辛温甘润寒燥，辛凉甘润热燥。</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 燥之不燥，是无津也，滋肺之液以润枯涸。</a:t>
            </a:r>
            <a:endParaRPr lang="zh-CN" altLang="en-US"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1943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1175"/>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371600"/>
            <a:ext cx="11350625" cy="4702175"/>
          </a:xfrm>
        </p:spPr>
        <p:txBody>
          <a:bodyPr>
            <a:normAutofit/>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5.</a:t>
            </a:r>
            <a:r>
              <a:rPr lang="zh-CN" altLang="en-US" sz="2800" b="1" dirty="0">
                <a:latin typeface="黑体" panose="02010609060101010101" charset="-122"/>
                <a:ea typeface="黑体" panose="02010609060101010101" charset="-122"/>
                <a:cs typeface="黑体" panose="02010609060101010101" charset="-122"/>
              </a:rPr>
              <a:t>气郁散之</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a:t>
            </a:r>
            <a:r>
              <a:rPr lang="zh-CN" altLang="en-US" sz="2800" dirty="0">
                <a:latin typeface="黑体" panose="02010609060101010101" charset="-122"/>
                <a:ea typeface="黑体" panose="02010609060101010101" charset="-122"/>
                <a:cs typeface="黑体" panose="02010609060101010101" charset="-122"/>
              </a:rPr>
              <a:t>气机郁结引起的病证称郁证。七情五志贵在舒畅条达。情志因素直接</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  导致气机运行失常，引起郁证。</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 《素问</a:t>
            </a:r>
            <a:r>
              <a:rPr lang="en-US" altLang="zh-CN" sz="2800" dirty="0">
                <a:latin typeface="黑体" panose="02010609060101010101" charset="-122"/>
                <a:ea typeface="黑体" panose="02010609060101010101" charset="-122"/>
                <a:cs typeface="黑体" panose="02010609060101010101" charset="-122"/>
              </a:rPr>
              <a:t>.</a:t>
            </a:r>
            <a:r>
              <a:rPr lang="zh-CN" altLang="en-US" sz="2800" dirty="0">
                <a:latin typeface="黑体" panose="02010609060101010101" charset="-122"/>
                <a:ea typeface="黑体" panose="02010609060101010101" charset="-122"/>
                <a:cs typeface="黑体" panose="02010609060101010101" charset="-122"/>
              </a:rPr>
              <a:t>至真要大论》治疗郁证的决策是：结者散之。</a:t>
            </a:r>
            <a:endParaRPr lang="zh-CN" altLang="en-US"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a:t>
            </a:r>
            <a:endParaRPr lang="zh-CN" altLang="en-US"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8081469" y="-19430"/>
            <a:ext cx="1278052" cy="6858000"/>
          </a:xfrm>
          <a:prstGeom prst="rect">
            <a:avLst/>
          </a:prstGeom>
          <a:effectLst/>
        </p:spPr>
      </p:pic>
      <p:pic>
        <p:nvPicPr>
          <p:cNvPr id="20" name="图片 19"/>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3639192" y="-19430"/>
            <a:ext cx="1278052" cy="6858000"/>
          </a:xfrm>
          <a:prstGeom prst="rect">
            <a:avLst/>
          </a:prstGeom>
        </p:spPr>
      </p:pic>
      <p:pic>
        <p:nvPicPr>
          <p:cNvPr id="12" name="图片 11"/>
          <p:cNvPicPr>
            <a:picLocks noChangeAspect="1"/>
          </p:cNvPicPr>
          <p:nvPr/>
        </p:nvPicPr>
        <p:blipFill>
          <a:blip r:embed="rId1" cstate="print">
            <a:extLst>
              <a:ext uri="{28A0092B-C50C-407E-A947-70E740481C1C}">
                <a14:useLocalDpi xmlns:a14="http://schemas.microsoft.com/office/drawing/2010/main" val="0"/>
              </a:ext>
            </a:extLst>
          </a:blip>
          <a:srcRect r="46299" b="28788"/>
          <a:stretch>
            <a:fillRect/>
          </a:stretch>
        </p:blipFill>
        <p:spPr>
          <a:xfrm>
            <a:off x="7282182" y="0"/>
            <a:ext cx="4910418" cy="4883718"/>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r="86023"/>
          <a:stretch>
            <a:fillRect/>
          </a:stretch>
        </p:blipFill>
        <p:spPr>
          <a:xfrm>
            <a:off x="6067819" y="-11175"/>
            <a:ext cx="1278052" cy="6858000"/>
          </a:xfrm>
          <a:prstGeom prst="rect">
            <a:avLst/>
          </a:prstGeom>
        </p:spPr>
      </p:pic>
      <p:pic>
        <p:nvPicPr>
          <p:cNvPr id="29" name="图片 28"/>
          <p:cNvPicPr>
            <a:picLocks noChangeAspect="1"/>
          </p:cNvPicPr>
          <p:nvPr/>
        </p:nvPicPr>
        <p:blipFill>
          <a:blip r:embed="rId1" cstate="print">
            <a:extLst>
              <a:ext uri="{28A0092B-C50C-407E-A947-70E740481C1C}">
                <a14:useLocalDpi xmlns:a14="http://schemas.microsoft.com/office/drawing/2010/main" val="0"/>
              </a:ext>
            </a:extLst>
          </a:blip>
          <a:srcRect t="52572" r="46299" b="28788"/>
          <a:stretch>
            <a:fillRect/>
          </a:stretch>
        </p:blipFill>
        <p:spPr>
          <a:xfrm>
            <a:off x="7275080" y="4795790"/>
            <a:ext cx="4910418" cy="1278310"/>
          </a:xfrm>
          <a:prstGeom prst="rect">
            <a:avLst/>
          </a:prstGeom>
        </p:spPr>
      </p:pic>
      <p:sp>
        <p:nvSpPr>
          <p:cNvPr id="14" name="文本框 13"/>
          <p:cNvSpPr txBox="1"/>
          <p:nvPr/>
        </p:nvSpPr>
        <p:spPr>
          <a:xfrm>
            <a:off x="4821862" y="999774"/>
            <a:ext cx="613410" cy="1528624"/>
          </a:xfrm>
          <a:prstGeom prst="rect">
            <a:avLst/>
          </a:prstGeom>
          <a:noFill/>
        </p:spPr>
        <p:txBody>
          <a:bodyPr vert="eaVert" wrap="square" rtlCol="0">
            <a:spAutoFit/>
          </a:bodyPr>
          <a:lstStyle/>
          <a:p>
            <a:endParaRPr lang="zh-CN" altLang="en-US" sz="2800" dirty="0">
              <a:latin typeface="楷体" panose="02010609060101010101" pitchFamily="49" charset="-122"/>
              <a:ea typeface="楷体" panose="02010609060101010101" pitchFamily="49" charset="-122"/>
            </a:endParaRPr>
          </a:p>
        </p:txBody>
      </p:sp>
      <p:sp>
        <p:nvSpPr>
          <p:cNvPr id="26" name="任意多边形 25"/>
          <p:cNvSpPr>
            <a:spLocks noChangeAspect="1"/>
          </p:cNvSpPr>
          <p:nvPr/>
        </p:nvSpPr>
        <p:spPr>
          <a:xfrm>
            <a:off x="2888250" y="2041937"/>
            <a:ext cx="3888000" cy="3850438"/>
          </a:xfrm>
          <a:custGeom>
            <a:avLst/>
            <a:gdLst>
              <a:gd name="connsiteX0" fmla="*/ 2323116 w 3888000"/>
              <a:gd name="connsiteY0" fmla="*/ 0 h 3850438"/>
              <a:gd name="connsiteX1" fmla="*/ 2335784 w 3888000"/>
              <a:gd name="connsiteY1" fmla="*/ 1933 h 3850438"/>
              <a:gd name="connsiteX2" fmla="*/ 3888000 w 3888000"/>
              <a:gd name="connsiteY2" fmla="*/ 1906438 h 3850438"/>
              <a:gd name="connsiteX3" fmla="*/ 1944000 w 3888000"/>
              <a:gd name="connsiteY3" fmla="*/ 3850438 h 3850438"/>
              <a:gd name="connsiteX4" fmla="*/ 0 w 3888000"/>
              <a:gd name="connsiteY4" fmla="*/ 1906438 h 3850438"/>
              <a:gd name="connsiteX5" fmla="*/ 1365914 w 3888000"/>
              <a:gd name="connsiteY5" fmla="*/ 49837 h 3850438"/>
              <a:gd name="connsiteX6" fmla="*/ 1551263 w 3888000"/>
              <a:gd name="connsiteY6" fmla="*/ 2178 h 3850438"/>
              <a:gd name="connsiteX7" fmla="*/ 1551263 w 3888000"/>
              <a:gd name="connsiteY7" fmla="*/ 287203 h 3850438"/>
              <a:gd name="connsiteX8" fmla="*/ 1448083 w 3888000"/>
              <a:gd name="connsiteY8" fmla="*/ 313734 h 3850438"/>
              <a:gd name="connsiteX9" fmla="*/ 276320 w 3888000"/>
              <a:gd name="connsiteY9" fmla="*/ 1906438 h 3850438"/>
              <a:gd name="connsiteX10" fmla="*/ 1944000 w 3888000"/>
              <a:gd name="connsiteY10" fmla="*/ 3574118 h 3850438"/>
              <a:gd name="connsiteX11" fmla="*/ 3611680 w 3888000"/>
              <a:gd name="connsiteY11" fmla="*/ 1906438 h 3850438"/>
              <a:gd name="connsiteX12" fmla="*/ 2439917 w 3888000"/>
              <a:gd name="connsiteY12" fmla="*/ 313734 h 3850438"/>
              <a:gd name="connsiteX13" fmla="*/ 2323116 w 3888000"/>
              <a:gd name="connsiteY13" fmla="*/ 283701 h 3850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88000" h="3850438">
                <a:moveTo>
                  <a:pt x="2323116" y="0"/>
                </a:moveTo>
                <a:lnTo>
                  <a:pt x="2335784" y="1933"/>
                </a:lnTo>
                <a:cubicBezTo>
                  <a:pt x="3221632" y="183204"/>
                  <a:pt x="3888000" y="967001"/>
                  <a:pt x="3888000" y="1906438"/>
                </a:cubicBezTo>
                <a:cubicBezTo>
                  <a:pt x="3888000" y="2980080"/>
                  <a:pt x="3017642" y="3850438"/>
                  <a:pt x="1944000" y="3850438"/>
                </a:cubicBezTo>
                <a:cubicBezTo>
                  <a:pt x="870358" y="3850438"/>
                  <a:pt x="0" y="2980080"/>
                  <a:pt x="0" y="1906438"/>
                </a:cubicBezTo>
                <a:cubicBezTo>
                  <a:pt x="0" y="1034104"/>
                  <a:pt x="574573" y="295969"/>
                  <a:pt x="1365914" y="49837"/>
                </a:cubicBezTo>
                <a:lnTo>
                  <a:pt x="1551263" y="2178"/>
                </a:lnTo>
                <a:lnTo>
                  <a:pt x="1551263" y="287203"/>
                </a:lnTo>
                <a:lnTo>
                  <a:pt x="1448083" y="313734"/>
                </a:lnTo>
                <a:cubicBezTo>
                  <a:pt x="769223" y="524881"/>
                  <a:pt x="276320" y="1158098"/>
                  <a:pt x="276320" y="1906438"/>
                </a:cubicBezTo>
                <a:cubicBezTo>
                  <a:pt x="276320" y="2827472"/>
                  <a:pt x="1022966" y="3574118"/>
                  <a:pt x="1944000" y="3574118"/>
                </a:cubicBezTo>
                <a:cubicBezTo>
                  <a:pt x="2865034" y="3574118"/>
                  <a:pt x="3611680" y="2827472"/>
                  <a:pt x="3611680" y="1906438"/>
                </a:cubicBezTo>
                <a:cubicBezTo>
                  <a:pt x="3611680" y="1158098"/>
                  <a:pt x="3118777" y="524881"/>
                  <a:pt x="2439917" y="313734"/>
                </a:cubicBezTo>
                <a:lnTo>
                  <a:pt x="2323116" y="283701"/>
                </a:lnTo>
                <a:close/>
              </a:path>
            </a:pathLst>
          </a:custGeom>
          <a:solidFill>
            <a:schemeClr val="bg1">
              <a:alpha val="39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a:xfrm>
            <a:off x="674370" y="-11430"/>
            <a:ext cx="8784590" cy="1190625"/>
          </a:xfrm>
        </p:spPr>
        <p:txBody>
          <a:bodyPr>
            <a:normAutofit/>
          </a:bodyPr>
          <a:lstStyle/>
          <a:p>
            <a:pPr algn="l"/>
            <a:r>
              <a:rPr lang="zh-CN" altLang="en-US" sz="3600">
                <a:latin typeface="黑体" panose="02010609060101010101" charset="-122"/>
                <a:ea typeface="黑体" panose="02010609060101010101" charset="-122"/>
                <a:cs typeface="黑体" panose="02010609060101010101" charset="-122"/>
              </a:rPr>
              <a:t>（一）</a:t>
            </a:r>
            <a:r>
              <a:rPr lang="zh-CN" altLang="en-US" sz="3600" b="1">
                <a:latin typeface="黑体" panose="02010609060101010101" charset="-122"/>
                <a:ea typeface="黑体" panose="02010609060101010101" charset="-122"/>
                <a:cs typeface="黑体" panose="02010609060101010101" charset="-122"/>
                <a:sym typeface="+mn-ea"/>
              </a:rPr>
              <a:t>贼至则祛之</a:t>
            </a:r>
            <a:r>
              <a:rPr lang="en-US" altLang="zh-CN" sz="3600" b="1">
                <a:latin typeface="黑体" panose="02010609060101010101" charset="-122"/>
                <a:ea typeface="黑体" panose="02010609060101010101" charset="-122"/>
                <a:cs typeface="黑体" panose="02010609060101010101" charset="-122"/>
                <a:sym typeface="+mn-ea"/>
              </a:rPr>
              <a:t>－</a:t>
            </a:r>
            <a:r>
              <a:rPr lang="zh-CN" altLang="en-US" sz="3600" b="1">
                <a:latin typeface="黑体" panose="02010609060101010101" charset="-122"/>
                <a:ea typeface="黑体" panose="02010609060101010101" charset="-122"/>
                <a:cs typeface="黑体" panose="02010609060101010101" charset="-122"/>
                <a:sym typeface="+mn-ea"/>
              </a:rPr>
              <a:t>去其所本无着眼于通</a:t>
            </a:r>
            <a:endParaRPr lang="zh-CN" altLang="zh-CN" sz="3600">
              <a:latin typeface="黑体" panose="02010609060101010101" charset="-122"/>
              <a:ea typeface="黑体" panose="02010609060101010101" charset="-122"/>
              <a:cs typeface="黑体" panose="02010609060101010101" charset="-122"/>
            </a:endParaRPr>
          </a:p>
        </p:txBody>
      </p:sp>
      <p:sp>
        <p:nvSpPr>
          <p:cNvPr id="3" name="内容占位符 2"/>
          <p:cNvSpPr>
            <a:spLocks noGrp="1"/>
          </p:cNvSpPr>
          <p:nvPr>
            <p:ph idx="1"/>
          </p:nvPr>
        </p:nvSpPr>
        <p:spPr>
          <a:xfrm>
            <a:off x="674370" y="1371600"/>
            <a:ext cx="10737850" cy="5213350"/>
          </a:xfrm>
        </p:spPr>
        <p:txBody>
          <a:bodyPr>
            <a:normAutofit fontScale="70000"/>
          </a:bodyPr>
          <a:lstStyle/>
          <a:p>
            <a:pPr marL="0" indent="0" algn="l" fontAlgn="auto">
              <a:lnSpc>
                <a:spcPct val="150000"/>
              </a:lnSpc>
              <a:buNone/>
            </a:pPr>
            <a:r>
              <a:rPr lang="en-US" altLang="zh-CN" sz="2800" b="1" dirty="0">
                <a:latin typeface="黑体" panose="02010609060101010101" charset="-122"/>
                <a:ea typeface="黑体" panose="02010609060101010101" charset="-122"/>
                <a:cs typeface="黑体" panose="02010609060101010101" charset="-122"/>
              </a:rPr>
              <a:t>5.</a:t>
            </a:r>
            <a:r>
              <a:rPr lang="zh-CN" altLang="en-US" sz="2800" b="1" dirty="0">
                <a:latin typeface="黑体" panose="02010609060101010101" charset="-122"/>
                <a:ea typeface="黑体" panose="02010609060101010101" charset="-122"/>
                <a:cs typeface="黑体" panose="02010609060101010101" charset="-122"/>
              </a:rPr>
              <a:t>气郁散之</a:t>
            </a:r>
            <a:endParaRPr lang="zh-CN" altLang="en-US" sz="2800" b="1"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dirty="0">
                <a:latin typeface="黑体" panose="02010609060101010101" charset="-122"/>
                <a:ea typeface="黑体" panose="02010609060101010101" charset="-122"/>
                <a:cs typeface="黑体" panose="02010609060101010101" charset="-122"/>
              </a:rPr>
              <a:t> </a:t>
            </a:r>
            <a:r>
              <a:rPr lang="zh-CN" altLang="en-US" sz="2800" dirty="0">
                <a:latin typeface="黑体" panose="02010609060101010101" charset="-122"/>
                <a:ea typeface="黑体" panose="02010609060101010101" charset="-122"/>
                <a:cs typeface="黑体" panose="02010609060101010101" charset="-122"/>
              </a:rPr>
              <a:t>散，指梳理气机行散郁气。中国医药学根据五脏各自功能特点以及五脏郁证的不同临床表现，在气郁散之临床决策指导下，分别有</a:t>
            </a:r>
            <a:r>
              <a:rPr lang="en-US" altLang="zh-CN" sz="2800" dirty="0">
                <a:latin typeface="黑体" panose="02010609060101010101" charset="-122"/>
                <a:ea typeface="黑体" panose="02010609060101010101" charset="-122"/>
                <a:cs typeface="黑体" panose="02010609060101010101" charset="-122"/>
              </a:rPr>
              <a:t>5</a:t>
            </a:r>
            <a:r>
              <a:rPr lang="zh-CN" altLang="en-US" sz="2800" dirty="0">
                <a:latin typeface="黑体" panose="02010609060101010101" charset="-122"/>
                <a:ea typeface="黑体" panose="02010609060101010101" charset="-122"/>
                <a:cs typeface="黑体" panose="02010609060101010101" charset="-122"/>
              </a:rPr>
              <a:t>中不同治疗措施：</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①肝郁证又称木郁，木郁达之（疏肝解郁-逍遥散）</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②心郁证又称火郁，火郁发之(开胸畅气，敷布胸阳-瓜蒌薤白白酒汤)</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③脾郁证又称土郁，土郁夺之(行气疏导，清化湿热-木香槟榔丸)</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④肺郁</a:t>
            </a:r>
            <a:r>
              <a:rPr lang="zh-CN" altLang="en-US" sz="2800" dirty="0">
                <a:latin typeface="黑体" panose="02010609060101010101" charset="-122"/>
                <a:ea typeface="黑体" panose="02010609060101010101" charset="-122"/>
                <a:cs typeface="黑体" panose="02010609060101010101" charset="-122"/>
                <a:sym typeface="+mn-ea"/>
              </a:rPr>
              <a:t>证</a:t>
            </a:r>
            <a:r>
              <a:rPr lang="zh-CN" altLang="en-US" sz="2800" dirty="0">
                <a:latin typeface="黑体" panose="02010609060101010101" charset="-122"/>
                <a:ea typeface="黑体" panose="02010609060101010101" charset="-122"/>
                <a:cs typeface="黑体" panose="02010609060101010101" charset="-122"/>
              </a:rPr>
              <a:t>又称金郁，金郁泄之(清热宣达-畅卫舒中汤)</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⑤肾郁</a:t>
            </a:r>
            <a:r>
              <a:rPr lang="zh-CN" altLang="en-US" sz="2800" dirty="0">
                <a:latin typeface="黑体" panose="02010609060101010101" charset="-122"/>
                <a:ea typeface="黑体" panose="02010609060101010101" charset="-122"/>
                <a:cs typeface="黑体" panose="02010609060101010101" charset="-122"/>
                <a:sym typeface="+mn-ea"/>
              </a:rPr>
              <a:t>证</a:t>
            </a:r>
            <a:r>
              <a:rPr lang="zh-CN" altLang="en-US" sz="2800" dirty="0">
                <a:latin typeface="黑体" panose="02010609060101010101" charset="-122"/>
                <a:ea typeface="黑体" panose="02010609060101010101" charset="-122"/>
                <a:cs typeface="黑体" panose="02010609060101010101" charset="-122"/>
              </a:rPr>
              <a:t>又称水郁，水郁折之(止逆消散，温肾利水-折郁汤)</a:t>
            </a:r>
            <a:endParaRPr lang="zh-CN" altLang="en-US" sz="2800" dirty="0">
              <a:latin typeface="黑体" panose="02010609060101010101" charset="-122"/>
              <a:ea typeface="黑体" panose="02010609060101010101" charset="-122"/>
              <a:cs typeface="黑体" panose="02010609060101010101" charset="-122"/>
            </a:endParaRPr>
          </a:p>
          <a:p>
            <a:pPr marL="0" indent="0" algn="l" fontAlgn="auto">
              <a:lnSpc>
                <a:spcPct val="150000"/>
              </a:lnSpc>
              <a:buNone/>
            </a:pPr>
            <a:r>
              <a:rPr lang="zh-CN" altLang="en-US" sz="2800" dirty="0">
                <a:latin typeface="黑体" panose="02010609060101010101" charset="-122"/>
                <a:ea typeface="黑体" panose="02010609060101010101" charset="-122"/>
                <a:cs typeface="黑体" panose="02010609060101010101" charset="-122"/>
              </a:rPr>
              <a:t>气有余便是火，故行气不忘泻火，泻火常佐行气。</a:t>
            </a:r>
            <a:endParaRPr lang="zh-CN" altLang="en-US" sz="2800" dirty="0">
              <a:latin typeface="黑体" panose="02010609060101010101" charset="-122"/>
              <a:ea typeface="黑体" panose="02010609060101010101" charset="-122"/>
              <a:cs typeface="黑体" panose="02010609060101010101" charset="-122"/>
            </a:endParaRPr>
          </a:p>
        </p:txBody>
      </p:sp>
    </p:spTree>
  </p:cSld>
  <p:clrMapOvr>
    <a:masterClrMapping/>
  </p:clrMapOvr>
  <p:transition/>
</p:sld>
</file>

<file path=ppt/tags/tag1.xml><?xml version="1.0" encoding="utf-8"?>
<p:tagLst xmlns:p="http://schemas.openxmlformats.org/presentationml/2006/main">
  <p:tag name="KSO_WM_UNIT_PLACING_PICTURE_USER_VIEWPORT" val="{&quot;height&quot;:10800,&quot;width&quot;:2012.6803149606299}"/>
</p:tagLst>
</file>

<file path=ppt/tags/tag10.xml><?xml version="1.0" encoding="utf-8"?>
<p:tagLst xmlns:p="http://schemas.openxmlformats.org/presentationml/2006/main">
  <p:tag name="REFSHAPE" val="295723652"/>
  <p:tag name="KSO_WM_UNIT_PLACING_PICTURE_USER_VIEWPORT" val="{&quot;height&quot;:2013.0866141732283,&quot;width&quot;:7732.9417322834643}"/>
</p:tagLst>
</file>

<file path=ppt/tags/tag100.xml><?xml version="1.0" encoding="utf-8"?>
<p:tagLst xmlns:p="http://schemas.openxmlformats.org/presentationml/2006/main">
  <p:tag name="REFSHAPE" val="295723652"/>
  <p:tag name="KSO_WM_UNIT_PLACING_PICTURE_USER_VIEWPORT" val="{&quot;height&quot;:2013.0866141732283,&quot;width&quot;:7732.9417322834643}"/>
</p:tagLst>
</file>

<file path=ppt/tags/tag101.xml><?xml version="1.0" encoding="utf-8"?>
<p:tagLst xmlns:p="http://schemas.openxmlformats.org/presentationml/2006/main">
  <p:tag name="AS_NET" val="4.0.30319.42000"/>
  <p:tag name="AS_OS" val="Microsoft Windows NT 6.2.9200.0"/>
  <p:tag name="AS_RELEASE_DATE" val="2016.09.30"/>
  <p:tag name="AS_TITLE" val="Aspose.Slides for .NET 2.0"/>
  <p:tag name="AS_VERSION" val="16.9.0.0"/>
  <p:tag name="ISPRING_PRESENTATION_TITLE" val="13"/>
</p:tagLst>
</file>

<file path=ppt/tags/tag11.xml><?xml version="1.0" encoding="utf-8"?>
<p:tagLst xmlns:p="http://schemas.openxmlformats.org/presentationml/2006/main">
  <p:tag name="KSO_WM_UNIT_PLACING_PICTURE_USER_VIEWPORT" val="{&quot;height&quot;:10800,&quot;width&quot;:2012.6803149606299}"/>
</p:tagLst>
</file>

<file path=ppt/tags/tag12.xml><?xml version="1.0" encoding="utf-8"?>
<p:tagLst xmlns:p="http://schemas.openxmlformats.org/presentationml/2006/main">
  <p:tag name="KSO_WM_UNIT_PLACING_PICTURE_USER_VIEWPORT" val="{&quot;height&quot;:10800,&quot;width&quot;:2012.6803149606299}"/>
</p:tagLst>
</file>

<file path=ppt/tags/tag13.xml><?xml version="1.0" encoding="utf-8"?>
<p:tagLst xmlns:p="http://schemas.openxmlformats.org/presentationml/2006/main">
  <p:tag name="KSO_WM_UNIT_PLACING_PICTURE_USER_VIEWPORT" val="{&quot;height&quot;:7690.8944881889765,&quot;width&quot;:7732.9417322834643}"/>
</p:tagLst>
</file>

<file path=ppt/tags/tag14.xml><?xml version="1.0" encoding="utf-8"?>
<p:tagLst xmlns:p="http://schemas.openxmlformats.org/presentationml/2006/main">
  <p:tag name="KSO_WM_UNIT_PLACING_PICTURE_USER_VIEWPORT" val="{&quot;height&quot;:10800,&quot;width&quot;:2012.6803149606299}"/>
</p:tagLst>
</file>

<file path=ppt/tags/tag15.xml><?xml version="1.0" encoding="utf-8"?>
<p:tagLst xmlns:p="http://schemas.openxmlformats.org/presentationml/2006/main">
  <p:tag name="REFSHAPE" val="295723652"/>
  <p:tag name="KSO_WM_UNIT_PLACING_PICTURE_USER_VIEWPORT" val="{&quot;height&quot;:2013.0866141732283,&quot;width&quot;:7732.9417322834643}"/>
</p:tagLst>
</file>

<file path=ppt/tags/tag16.xml><?xml version="1.0" encoding="utf-8"?>
<p:tagLst xmlns:p="http://schemas.openxmlformats.org/presentationml/2006/main">
  <p:tag name="KSO_WM_UNIT_PLACING_PICTURE_USER_VIEWPORT" val="{&quot;height&quot;:10800,&quot;width&quot;:2012.6803149606299}"/>
</p:tagLst>
</file>

<file path=ppt/tags/tag17.xml><?xml version="1.0" encoding="utf-8"?>
<p:tagLst xmlns:p="http://schemas.openxmlformats.org/presentationml/2006/main">
  <p:tag name="KSO_WM_UNIT_PLACING_PICTURE_USER_VIEWPORT" val="{&quot;height&quot;:10800,&quot;width&quot;:2012.6803149606299}"/>
</p:tagLst>
</file>

<file path=ppt/tags/tag18.xml><?xml version="1.0" encoding="utf-8"?>
<p:tagLst xmlns:p="http://schemas.openxmlformats.org/presentationml/2006/main">
  <p:tag name="KSO_WM_UNIT_PLACING_PICTURE_USER_VIEWPORT" val="{&quot;height&quot;:7690.8944881889765,&quot;width&quot;:7732.9417322834643}"/>
</p:tagLst>
</file>

<file path=ppt/tags/tag19.xml><?xml version="1.0" encoding="utf-8"?>
<p:tagLst xmlns:p="http://schemas.openxmlformats.org/presentationml/2006/main">
  <p:tag name="KSO_WM_UNIT_PLACING_PICTURE_USER_VIEWPORT" val="{&quot;height&quot;:10800,&quot;width&quot;:2012.6803149606299}"/>
</p:tagLst>
</file>

<file path=ppt/tags/tag2.xml><?xml version="1.0" encoding="utf-8"?>
<p:tagLst xmlns:p="http://schemas.openxmlformats.org/presentationml/2006/main">
  <p:tag name="KSO_WM_UNIT_PLACING_PICTURE_USER_VIEWPORT" val="{&quot;height&quot;:10800,&quot;width&quot;:2012.6803149606299}"/>
</p:tagLst>
</file>

<file path=ppt/tags/tag20.xml><?xml version="1.0" encoding="utf-8"?>
<p:tagLst xmlns:p="http://schemas.openxmlformats.org/presentationml/2006/main">
  <p:tag name="REFSHAPE" val="295723652"/>
  <p:tag name="KSO_WM_UNIT_PLACING_PICTURE_USER_VIEWPORT" val="{&quot;height&quot;:2013.0866141732283,&quot;width&quot;:7732.9417322834643}"/>
</p:tagLst>
</file>

<file path=ppt/tags/tag21.xml><?xml version="1.0" encoding="utf-8"?>
<p:tagLst xmlns:p="http://schemas.openxmlformats.org/presentationml/2006/main">
  <p:tag name="KSO_WM_UNIT_PLACING_PICTURE_USER_VIEWPORT" val="{&quot;height&quot;:10800,&quot;width&quot;:2012.6803149606299}"/>
</p:tagLst>
</file>

<file path=ppt/tags/tag22.xml><?xml version="1.0" encoding="utf-8"?>
<p:tagLst xmlns:p="http://schemas.openxmlformats.org/presentationml/2006/main">
  <p:tag name="KSO_WM_UNIT_PLACING_PICTURE_USER_VIEWPORT" val="{&quot;height&quot;:10800,&quot;width&quot;:2012.6803149606299}"/>
</p:tagLst>
</file>

<file path=ppt/tags/tag23.xml><?xml version="1.0" encoding="utf-8"?>
<p:tagLst xmlns:p="http://schemas.openxmlformats.org/presentationml/2006/main">
  <p:tag name="KSO_WM_UNIT_PLACING_PICTURE_USER_VIEWPORT" val="{&quot;height&quot;:7690.8944881889765,&quot;width&quot;:7732.9417322834643}"/>
</p:tagLst>
</file>

<file path=ppt/tags/tag24.xml><?xml version="1.0" encoding="utf-8"?>
<p:tagLst xmlns:p="http://schemas.openxmlformats.org/presentationml/2006/main">
  <p:tag name="KSO_WM_UNIT_PLACING_PICTURE_USER_VIEWPORT" val="{&quot;height&quot;:10800,&quot;width&quot;:2012.6803149606299}"/>
</p:tagLst>
</file>

<file path=ppt/tags/tag25.xml><?xml version="1.0" encoding="utf-8"?>
<p:tagLst xmlns:p="http://schemas.openxmlformats.org/presentationml/2006/main">
  <p:tag name="REFSHAPE" val="295723652"/>
  <p:tag name="KSO_WM_UNIT_PLACING_PICTURE_USER_VIEWPORT" val="{&quot;height&quot;:2013.0866141732283,&quot;width&quot;:7732.9417322834643}"/>
</p:tagLst>
</file>

<file path=ppt/tags/tag26.xml><?xml version="1.0" encoding="utf-8"?>
<p:tagLst xmlns:p="http://schemas.openxmlformats.org/presentationml/2006/main">
  <p:tag name="KSO_WM_UNIT_PLACING_PICTURE_USER_VIEWPORT" val="{&quot;height&quot;:10800,&quot;width&quot;:2012.6803149606299}"/>
</p:tagLst>
</file>

<file path=ppt/tags/tag27.xml><?xml version="1.0" encoding="utf-8"?>
<p:tagLst xmlns:p="http://schemas.openxmlformats.org/presentationml/2006/main">
  <p:tag name="KSO_WM_UNIT_PLACING_PICTURE_USER_VIEWPORT" val="{&quot;height&quot;:10800,&quot;width&quot;:2012.6803149606299}"/>
</p:tagLst>
</file>

<file path=ppt/tags/tag28.xml><?xml version="1.0" encoding="utf-8"?>
<p:tagLst xmlns:p="http://schemas.openxmlformats.org/presentationml/2006/main">
  <p:tag name="KSO_WM_UNIT_PLACING_PICTURE_USER_VIEWPORT" val="{&quot;height&quot;:7690.8944881889765,&quot;width&quot;:7732.9417322834643}"/>
</p:tagLst>
</file>

<file path=ppt/tags/tag29.xml><?xml version="1.0" encoding="utf-8"?>
<p:tagLst xmlns:p="http://schemas.openxmlformats.org/presentationml/2006/main">
  <p:tag name="KSO_WM_UNIT_PLACING_PICTURE_USER_VIEWPORT" val="{&quot;height&quot;:10800,&quot;width&quot;:2012.6803149606299}"/>
</p:tagLst>
</file>

<file path=ppt/tags/tag3.xml><?xml version="1.0" encoding="utf-8"?>
<p:tagLst xmlns:p="http://schemas.openxmlformats.org/presentationml/2006/main">
  <p:tag name="KSO_WM_UNIT_PLACING_PICTURE_USER_VIEWPORT" val="{&quot;height&quot;:7690.8944881889765,&quot;width&quot;:7732.9417322834643}"/>
</p:tagLst>
</file>

<file path=ppt/tags/tag30.xml><?xml version="1.0" encoding="utf-8"?>
<p:tagLst xmlns:p="http://schemas.openxmlformats.org/presentationml/2006/main">
  <p:tag name="REFSHAPE" val="295723652"/>
  <p:tag name="KSO_WM_UNIT_PLACING_PICTURE_USER_VIEWPORT" val="{&quot;height&quot;:2013.0866141732283,&quot;width&quot;:7732.9417322834643}"/>
</p:tagLst>
</file>

<file path=ppt/tags/tag31.xml><?xml version="1.0" encoding="utf-8"?>
<p:tagLst xmlns:p="http://schemas.openxmlformats.org/presentationml/2006/main">
  <p:tag name="KSO_WM_UNIT_PLACING_PICTURE_USER_VIEWPORT" val="{&quot;height&quot;:10800,&quot;width&quot;:2012.6803149606299}"/>
</p:tagLst>
</file>

<file path=ppt/tags/tag32.xml><?xml version="1.0" encoding="utf-8"?>
<p:tagLst xmlns:p="http://schemas.openxmlformats.org/presentationml/2006/main">
  <p:tag name="KSO_WM_UNIT_PLACING_PICTURE_USER_VIEWPORT" val="{&quot;height&quot;:10800,&quot;width&quot;:2012.6803149606299}"/>
</p:tagLst>
</file>

<file path=ppt/tags/tag33.xml><?xml version="1.0" encoding="utf-8"?>
<p:tagLst xmlns:p="http://schemas.openxmlformats.org/presentationml/2006/main">
  <p:tag name="KSO_WM_UNIT_PLACING_PICTURE_USER_VIEWPORT" val="{&quot;height&quot;:7690.8944881889765,&quot;width&quot;:7732.9417322834643}"/>
</p:tagLst>
</file>

<file path=ppt/tags/tag34.xml><?xml version="1.0" encoding="utf-8"?>
<p:tagLst xmlns:p="http://schemas.openxmlformats.org/presentationml/2006/main">
  <p:tag name="KSO_WM_UNIT_PLACING_PICTURE_USER_VIEWPORT" val="{&quot;height&quot;:10800,&quot;width&quot;:2012.6803149606299}"/>
</p:tagLst>
</file>

<file path=ppt/tags/tag35.xml><?xml version="1.0" encoding="utf-8"?>
<p:tagLst xmlns:p="http://schemas.openxmlformats.org/presentationml/2006/main">
  <p:tag name="REFSHAPE" val="295723652"/>
  <p:tag name="KSO_WM_UNIT_PLACING_PICTURE_USER_VIEWPORT" val="{&quot;height&quot;:2013.0866141732283,&quot;width&quot;:7732.9417322834643}"/>
</p:tagLst>
</file>

<file path=ppt/tags/tag36.xml><?xml version="1.0" encoding="utf-8"?>
<p:tagLst xmlns:p="http://schemas.openxmlformats.org/presentationml/2006/main">
  <p:tag name="KSO_WM_UNIT_PLACING_PICTURE_USER_VIEWPORT" val="{&quot;height&quot;:10800,&quot;width&quot;:2012.6803149606299}"/>
</p:tagLst>
</file>

<file path=ppt/tags/tag37.xml><?xml version="1.0" encoding="utf-8"?>
<p:tagLst xmlns:p="http://schemas.openxmlformats.org/presentationml/2006/main">
  <p:tag name="KSO_WM_UNIT_PLACING_PICTURE_USER_VIEWPORT" val="{&quot;height&quot;:10800,&quot;width&quot;:2012.6803149606299}"/>
</p:tagLst>
</file>

<file path=ppt/tags/tag38.xml><?xml version="1.0" encoding="utf-8"?>
<p:tagLst xmlns:p="http://schemas.openxmlformats.org/presentationml/2006/main">
  <p:tag name="KSO_WM_UNIT_PLACING_PICTURE_USER_VIEWPORT" val="{&quot;height&quot;:7690.8944881889765,&quot;width&quot;:7732.9417322834643}"/>
</p:tagLst>
</file>

<file path=ppt/tags/tag39.xml><?xml version="1.0" encoding="utf-8"?>
<p:tagLst xmlns:p="http://schemas.openxmlformats.org/presentationml/2006/main">
  <p:tag name="KSO_WM_UNIT_PLACING_PICTURE_USER_VIEWPORT" val="{&quot;height&quot;:10800,&quot;width&quot;:2012.6803149606299}"/>
</p:tagLst>
</file>

<file path=ppt/tags/tag4.xml><?xml version="1.0" encoding="utf-8"?>
<p:tagLst xmlns:p="http://schemas.openxmlformats.org/presentationml/2006/main">
  <p:tag name="KSO_WM_UNIT_PLACING_PICTURE_USER_VIEWPORT" val="{&quot;height&quot;:10800,&quot;width&quot;:2012.6803149606299}"/>
</p:tagLst>
</file>

<file path=ppt/tags/tag40.xml><?xml version="1.0" encoding="utf-8"?>
<p:tagLst xmlns:p="http://schemas.openxmlformats.org/presentationml/2006/main">
  <p:tag name="REFSHAPE" val="295723652"/>
  <p:tag name="KSO_WM_UNIT_PLACING_PICTURE_USER_VIEWPORT" val="{&quot;height&quot;:2013.0866141732283,&quot;width&quot;:7732.9417322834643}"/>
</p:tagLst>
</file>

<file path=ppt/tags/tag41.xml><?xml version="1.0" encoding="utf-8"?>
<p:tagLst xmlns:p="http://schemas.openxmlformats.org/presentationml/2006/main">
  <p:tag name="KSO_WM_UNIT_PLACING_PICTURE_USER_VIEWPORT" val="{&quot;height&quot;:10800,&quot;width&quot;:2012.6803149606299}"/>
</p:tagLst>
</file>

<file path=ppt/tags/tag42.xml><?xml version="1.0" encoding="utf-8"?>
<p:tagLst xmlns:p="http://schemas.openxmlformats.org/presentationml/2006/main">
  <p:tag name="KSO_WM_UNIT_PLACING_PICTURE_USER_VIEWPORT" val="{&quot;height&quot;:10800,&quot;width&quot;:2012.6803149606299}"/>
</p:tagLst>
</file>

<file path=ppt/tags/tag43.xml><?xml version="1.0" encoding="utf-8"?>
<p:tagLst xmlns:p="http://schemas.openxmlformats.org/presentationml/2006/main">
  <p:tag name="KSO_WM_UNIT_PLACING_PICTURE_USER_VIEWPORT" val="{&quot;height&quot;:7690.8944881889765,&quot;width&quot;:7732.9417322834643}"/>
</p:tagLst>
</file>

<file path=ppt/tags/tag44.xml><?xml version="1.0" encoding="utf-8"?>
<p:tagLst xmlns:p="http://schemas.openxmlformats.org/presentationml/2006/main">
  <p:tag name="KSO_WM_UNIT_PLACING_PICTURE_USER_VIEWPORT" val="{&quot;height&quot;:10800,&quot;width&quot;:2012.6803149606299}"/>
</p:tagLst>
</file>

<file path=ppt/tags/tag45.xml><?xml version="1.0" encoding="utf-8"?>
<p:tagLst xmlns:p="http://schemas.openxmlformats.org/presentationml/2006/main">
  <p:tag name="REFSHAPE" val="295723652"/>
  <p:tag name="KSO_WM_UNIT_PLACING_PICTURE_USER_VIEWPORT" val="{&quot;height&quot;:2013.0866141732283,&quot;width&quot;:7732.9417322834643}"/>
</p:tagLst>
</file>

<file path=ppt/tags/tag46.xml><?xml version="1.0" encoding="utf-8"?>
<p:tagLst xmlns:p="http://schemas.openxmlformats.org/presentationml/2006/main">
  <p:tag name="KSO_WM_UNIT_PLACING_PICTURE_USER_VIEWPORT" val="{&quot;height&quot;:10800,&quot;width&quot;:2012.6803149606299}"/>
</p:tagLst>
</file>

<file path=ppt/tags/tag47.xml><?xml version="1.0" encoding="utf-8"?>
<p:tagLst xmlns:p="http://schemas.openxmlformats.org/presentationml/2006/main">
  <p:tag name="KSO_WM_UNIT_PLACING_PICTURE_USER_VIEWPORT" val="{&quot;height&quot;:10800,&quot;width&quot;:2012.6803149606299}"/>
</p:tagLst>
</file>

<file path=ppt/tags/tag48.xml><?xml version="1.0" encoding="utf-8"?>
<p:tagLst xmlns:p="http://schemas.openxmlformats.org/presentationml/2006/main">
  <p:tag name="KSO_WM_UNIT_PLACING_PICTURE_USER_VIEWPORT" val="{&quot;height&quot;:7690.8944881889765,&quot;width&quot;:7732.9417322834643}"/>
</p:tagLst>
</file>

<file path=ppt/tags/tag49.xml><?xml version="1.0" encoding="utf-8"?>
<p:tagLst xmlns:p="http://schemas.openxmlformats.org/presentationml/2006/main">
  <p:tag name="KSO_WM_UNIT_PLACING_PICTURE_USER_VIEWPORT" val="{&quot;height&quot;:10800,&quot;width&quot;:2012.6803149606299}"/>
</p:tagLst>
</file>

<file path=ppt/tags/tag5.xml><?xml version="1.0" encoding="utf-8"?>
<p:tagLst xmlns:p="http://schemas.openxmlformats.org/presentationml/2006/main">
  <p:tag name="REFSHAPE" val="295723652"/>
  <p:tag name="KSO_WM_UNIT_PLACING_PICTURE_USER_VIEWPORT" val="{&quot;height&quot;:2013.0866141732283,&quot;width&quot;:7732.9417322834643}"/>
</p:tagLst>
</file>

<file path=ppt/tags/tag50.xml><?xml version="1.0" encoding="utf-8"?>
<p:tagLst xmlns:p="http://schemas.openxmlformats.org/presentationml/2006/main">
  <p:tag name="REFSHAPE" val="295723652"/>
  <p:tag name="KSO_WM_UNIT_PLACING_PICTURE_USER_VIEWPORT" val="{&quot;height&quot;:2013.0866141732283,&quot;width&quot;:7732.9417322834643}"/>
</p:tagLst>
</file>

<file path=ppt/tags/tag51.xml><?xml version="1.0" encoding="utf-8"?>
<p:tagLst xmlns:p="http://schemas.openxmlformats.org/presentationml/2006/main">
  <p:tag name="KSO_WM_UNIT_PLACING_PICTURE_USER_VIEWPORT" val="{&quot;height&quot;:10800,&quot;width&quot;:2012.6803149606299}"/>
</p:tagLst>
</file>

<file path=ppt/tags/tag52.xml><?xml version="1.0" encoding="utf-8"?>
<p:tagLst xmlns:p="http://schemas.openxmlformats.org/presentationml/2006/main">
  <p:tag name="KSO_WM_UNIT_PLACING_PICTURE_USER_VIEWPORT" val="{&quot;height&quot;:10800,&quot;width&quot;:2012.6803149606299}"/>
</p:tagLst>
</file>

<file path=ppt/tags/tag53.xml><?xml version="1.0" encoding="utf-8"?>
<p:tagLst xmlns:p="http://schemas.openxmlformats.org/presentationml/2006/main">
  <p:tag name="KSO_WM_UNIT_PLACING_PICTURE_USER_VIEWPORT" val="{&quot;height&quot;:7690.8944881889765,&quot;width&quot;:7732.9417322834643}"/>
</p:tagLst>
</file>

<file path=ppt/tags/tag54.xml><?xml version="1.0" encoding="utf-8"?>
<p:tagLst xmlns:p="http://schemas.openxmlformats.org/presentationml/2006/main">
  <p:tag name="KSO_WM_UNIT_PLACING_PICTURE_USER_VIEWPORT" val="{&quot;height&quot;:10800,&quot;width&quot;:2012.6803149606299}"/>
</p:tagLst>
</file>

<file path=ppt/tags/tag55.xml><?xml version="1.0" encoding="utf-8"?>
<p:tagLst xmlns:p="http://schemas.openxmlformats.org/presentationml/2006/main">
  <p:tag name="REFSHAPE" val="295723652"/>
  <p:tag name="KSO_WM_UNIT_PLACING_PICTURE_USER_VIEWPORT" val="{&quot;height&quot;:2013.0866141732283,&quot;width&quot;:7732.9417322834643}"/>
</p:tagLst>
</file>

<file path=ppt/tags/tag56.xml><?xml version="1.0" encoding="utf-8"?>
<p:tagLst xmlns:p="http://schemas.openxmlformats.org/presentationml/2006/main">
  <p:tag name="KSO_WM_UNIT_PLACING_PICTURE_USER_VIEWPORT" val="{&quot;height&quot;:10800,&quot;width&quot;:2012.6803149606299}"/>
</p:tagLst>
</file>

<file path=ppt/tags/tag57.xml><?xml version="1.0" encoding="utf-8"?>
<p:tagLst xmlns:p="http://schemas.openxmlformats.org/presentationml/2006/main">
  <p:tag name="KSO_WM_UNIT_PLACING_PICTURE_USER_VIEWPORT" val="{&quot;height&quot;:10800,&quot;width&quot;:2012.6803149606299}"/>
</p:tagLst>
</file>

<file path=ppt/tags/tag58.xml><?xml version="1.0" encoding="utf-8"?>
<p:tagLst xmlns:p="http://schemas.openxmlformats.org/presentationml/2006/main">
  <p:tag name="KSO_WM_UNIT_PLACING_PICTURE_USER_VIEWPORT" val="{&quot;height&quot;:7690.8944881889765,&quot;width&quot;:7732.9417322834643}"/>
</p:tagLst>
</file>

<file path=ppt/tags/tag59.xml><?xml version="1.0" encoding="utf-8"?>
<p:tagLst xmlns:p="http://schemas.openxmlformats.org/presentationml/2006/main">
  <p:tag name="KSO_WM_UNIT_PLACING_PICTURE_USER_VIEWPORT" val="{&quot;height&quot;:10800,&quot;width&quot;:2012.6803149606299}"/>
</p:tagLst>
</file>

<file path=ppt/tags/tag6.xml><?xml version="1.0" encoding="utf-8"?>
<p:tagLst xmlns:p="http://schemas.openxmlformats.org/presentationml/2006/main">
  <p:tag name="KSO_WM_UNIT_PLACING_PICTURE_USER_VIEWPORT" val="{&quot;height&quot;:10800,&quot;width&quot;:2012.6803149606299}"/>
</p:tagLst>
</file>

<file path=ppt/tags/tag60.xml><?xml version="1.0" encoding="utf-8"?>
<p:tagLst xmlns:p="http://schemas.openxmlformats.org/presentationml/2006/main">
  <p:tag name="REFSHAPE" val="295723652"/>
  <p:tag name="KSO_WM_UNIT_PLACING_PICTURE_USER_VIEWPORT" val="{&quot;height&quot;:2013.0866141732283,&quot;width&quot;:7732.9417322834643}"/>
</p:tagLst>
</file>

<file path=ppt/tags/tag61.xml><?xml version="1.0" encoding="utf-8"?>
<p:tagLst xmlns:p="http://schemas.openxmlformats.org/presentationml/2006/main">
  <p:tag name="KSO_WM_UNIT_PLACING_PICTURE_USER_VIEWPORT" val="{&quot;height&quot;:10800,&quot;width&quot;:2012.6803149606299}"/>
</p:tagLst>
</file>

<file path=ppt/tags/tag62.xml><?xml version="1.0" encoding="utf-8"?>
<p:tagLst xmlns:p="http://schemas.openxmlformats.org/presentationml/2006/main">
  <p:tag name="KSO_WM_UNIT_PLACING_PICTURE_USER_VIEWPORT" val="{&quot;height&quot;:10800,&quot;width&quot;:2012.6803149606299}"/>
</p:tagLst>
</file>

<file path=ppt/tags/tag63.xml><?xml version="1.0" encoding="utf-8"?>
<p:tagLst xmlns:p="http://schemas.openxmlformats.org/presentationml/2006/main">
  <p:tag name="KSO_WM_UNIT_PLACING_PICTURE_USER_VIEWPORT" val="{&quot;height&quot;:7690.8944881889765,&quot;width&quot;:7732.9417322834643}"/>
</p:tagLst>
</file>

<file path=ppt/tags/tag64.xml><?xml version="1.0" encoding="utf-8"?>
<p:tagLst xmlns:p="http://schemas.openxmlformats.org/presentationml/2006/main">
  <p:tag name="KSO_WM_UNIT_PLACING_PICTURE_USER_VIEWPORT" val="{&quot;height&quot;:10800,&quot;width&quot;:2012.6803149606299}"/>
</p:tagLst>
</file>

<file path=ppt/tags/tag65.xml><?xml version="1.0" encoding="utf-8"?>
<p:tagLst xmlns:p="http://schemas.openxmlformats.org/presentationml/2006/main">
  <p:tag name="REFSHAPE" val="295723652"/>
  <p:tag name="KSO_WM_UNIT_PLACING_PICTURE_USER_VIEWPORT" val="{&quot;height&quot;:2013.0866141732283,&quot;width&quot;:7732.9417322834643}"/>
</p:tagLst>
</file>

<file path=ppt/tags/tag66.xml><?xml version="1.0" encoding="utf-8"?>
<p:tagLst xmlns:p="http://schemas.openxmlformats.org/presentationml/2006/main">
  <p:tag name="KSO_WM_UNIT_PLACING_PICTURE_USER_VIEWPORT" val="{&quot;height&quot;:10800,&quot;width&quot;:2012.6803149606299}"/>
</p:tagLst>
</file>

<file path=ppt/tags/tag67.xml><?xml version="1.0" encoding="utf-8"?>
<p:tagLst xmlns:p="http://schemas.openxmlformats.org/presentationml/2006/main">
  <p:tag name="KSO_WM_UNIT_PLACING_PICTURE_USER_VIEWPORT" val="{&quot;height&quot;:10800,&quot;width&quot;:2012.6803149606299}"/>
</p:tagLst>
</file>

<file path=ppt/tags/tag68.xml><?xml version="1.0" encoding="utf-8"?>
<p:tagLst xmlns:p="http://schemas.openxmlformats.org/presentationml/2006/main">
  <p:tag name="KSO_WM_UNIT_PLACING_PICTURE_USER_VIEWPORT" val="{&quot;height&quot;:7690.8944881889765,&quot;width&quot;:7732.9417322834643}"/>
</p:tagLst>
</file>

<file path=ppt/tags/tag69.xml><?xml version="1.0" encoding="utf-8"?>
<p:tagLst xmlns:p="http://schemas.openxmlformats.org/presentationml/2006/main">
  <p:tag name="KSO_WM_UNIT_PLACING_PICTURE_USER_VIEWPORT" val="{&quot;height&quot;:10800,&quot;width&quot;:2012.6803149606299}"/>
</p:tagLst>
</file>

<file path=ppt/tags/tag7.xml><?xml version="1.0" encoding="utf-8"?>
<p:tagLst xmlns:p="http://schemas.openxmlformats.org/presentationml/2006/main">
  <p:tag name="KSO_WM_UNIT_PLACING_PICTURE_USER_VIEWPORT" val="{&quot;height&quot;:10800,&quot;width&quot;:2012.6803149606299}"/>
</p:tagLst>
</file>

<file path=ppt/tags/tag70.xml><?xml version="1.0" encoding="utf-8"?>
<p:tagLst xmlns:p="http://schemas.openxmlformats.org/presentationml/2006/main">
  <p:tag name="REFSHAPE" val="295723652"/>
  <p:tag name="KSO_WM_UNIT_PLACING_PICTURE_USER_VIEWPORT" val="{&quot;height&quot;:2013.0866141732283,&quot;width&quot;:7732.9417322834643}"/>
</p:tagLst>
</file>

<file path=ppt/tags/tag71.xml><?xml version="1.0" encoding="utf-8"?>
<p:tagLst xmlns:p="http://schemas.openxmlformats.org/presentationml/2006/main">
  <p:tag name="KSO_WM_UNIT_PLACING_PICTURE_USER_VIEWPORT" val="{&quot;height&quot;:10800,&quot;width&quot;:2012.6803149606299}"/>
</p:tagLst>
</file>

<file path=ppt/tags/tag72.xml><?xml version="1.0" encoding="utf-8"?>
<p:tagLst xmlns:p="http://schemas.openxmlformats.org/presentationml/2006/main">
  <p:tag name="KSO_WM_UNIT_PLACING_PICTURE_USER_VIEWPORT" val="{&quot;height&quot;:10800,&quot;width&quot;:2012.6803149606299}"/>
</p:tagLst>
</file>

<file path=ppt/tags/tag73.xml><?xml version="1.0" encoding="utf-8"?>
<p:tagLst xmlns:p="http://schemas.openxmlformats.org/presentationml/2006/main">
  <p:tag name="KSO_WM_UNIT_PLACING_PICTURE_USER_VIEWPORT" val="{&quot;height&quot;:7690.8944881889765,&quot;width&quot;:7732.9417322834643}"/>
</p:tagLst>
</file>

<file path=ppt/tags/tag74.xml><?xml version="1.0" encoding="utf-8"?>
<p:tagLst xmlns:p="http://schemas.openxmlformats.org/presentationml/2006/main">
  <p:tag name="KSO_WM_UNIT_PLACING_PICTURE_USER_VIEWPORT" val="{&quot;height&quot;:10800,&quot;width&quot;:2012.6803149606299}"/>
</p:tagLst>
</file>

<file path=ppt/tags/tag75.xml><?xml version="1.0" encoding="utf-8"?>
<p:tagLst xmlns:p="http://schemas.openxmlformats.org/presentationml/2006/main">
  <p:tag name="REFSHAPE" val="295723652"/>
  <p:tag name="KSO_WM_UNIT_PLACING_PICTURE_USER_VIEWPORT" val="{&quot;height&quot;:2013.0866141732283,&quot;width&quot;:7732.9417322834643}"/>
</p:tagLst>
</file>

<file path=ppt/tags/tag76.xml><?xml version="1.0" encoding="utf-8"?>
<p:tagLst xmlns:p="http://schemas.openxmlformats.org/presentationml/2006/main">
  <p:tag name="KSO_WM_UNIT_PLACING_PICTURE_USER_VIEWPORT" val="{&quot;height&quot;:10800,&quot;width&quot;:2012.6803149606299}"/>
</p:tagLst>
</file>

<file path=ppt/tags/tag77.xml><?xml version="1.0" encoding="utf-8"?>
<p:tagLst xmlns:p="http://schemas.openxmlformats.org/presentationml/2006/main">
  <p:tag name="KSO_WM_UNIT_PLACING_PICTURE_USER_VIEWPORT" val="{&quot;height&quot;:10800,&quot;width&quot;:2012.6803149606299}"/>
</p:tagLst>
</file>

<file path=ppt/tags/tag78.xml><?xml version="1.0" encoding="utf-8"?>
<p:tagLst xmlns:p="http://schemas.openxmlformats.org/presentationml/2006/main">
  <p:tag name="KSO_WM_UNIT_PLACING_PICTURE_USER_VIEWPORT" val="{&quot;height&quot;:7690.8944881889765,&quot;width&quot;:7732.9417322834643}"/>
</p:tagLst>
</file>

<file path=ppt/tags/tag79.xml><?xml version="1.0" encoding="utf-8"?>
<p:tagLst xmlns:p="http://schemas.openxmlformats.org/presentationml/2006/main">
  <p:tag name="KSO_WM_UNIT_PLACING_PICTURE_USER_VIEWPORT" val="{&quot;height&quot;:10800,&quot;width&quot;:2012.6803149606299}"/>
</p:tagLst>
</file>

<file path=ppt/tags/tag8.xml><?xml version="1.0" encoding="utf-8"?>
<p:tagLst xmlns:p="http://schemas.openxmlformats.org/presentationml/2006/main">
  <p:tag name="KSO_WM_UNIT_PLACING_PICTURE_USER_VIEWPORT" val="{&quot;height&quot;:7690.8944881889765,&quot;width&quot;:7732.9417322834643}"/>
</p:tagLst>
</file>

<file path=ppt/tags/tag80.xml><?xml version="1.0" encoding="utf-8"?>
<p:tagLst xmlns:p="http://schemas.openxmlformats.org/presentationml/2006/main">
  <p:tag name="REFSHAPE" val="295723652"/>
  <p:tag name="KSO_WM_UNIT_PLACING_PICTURE_USER_VIEWPORT" val="{&quot;height&quot;:2013.0866141732283,&quot;width&quot;:7732.9417322834643}"/>
</p:tagLst>
</file>

<file path=ppt/tags/tag81.xml><?xml version="1.0" encoding="utf-8"?>
<p:tagLst xmlns:p="http://schemas.openxmlformats.org/presentationml/2006/main">
  <p:tag name="KSO_WM_UNIT_PLACING_PICTURE_USER_VIEWPORT" val="{&quot;height&quot;:10800,&quot;width&quot;:2012.6803149606299}"/>
</p:tagLst>
</file>

<file path=ppt/tags/tag82.xml><?xml version="1.0" encoding="utf-8"?>
<p:tagLst xmlns:p="http://schemas.openxmlformats.org/presentationml/2006/main">
  <p:tag name="KSO_WM_UNIT_PLACING_PICTURE_USER_VIEWPORT" val="{&quot;height&quot;:10800,&quot;width&quot;:2012.6803149606299}"/>
</p:tagLst>
</file>

<file path=ppt/tags/tag83.xml><?xml version="1.0" encoding="utf-8"?>
<p:tagLst xmlns:p="http://schemas.openxmlformats.org/presentationml/2006/main">
  <p:tag name="KSO_WM_UNIT_PLACING_PICTURE_USER_VIEWPORT" val="{&quot;height&quot;:7690.8944881889765,&quot;width&quot;:7732.9417322834643}"/>
</p:tagLst>
</file>

<file path=ppt/tags/tag84.xml><?xml version="1.0" encoding="utf-8"?>
<p:tagLst xmlns:p="http://schemas.openxmlformats.org/presentationml/2006/main">
  <p:tag name="KSO_WM_UNIT_PLACING_PICTURE_USER_VIEWPORT" val="{&quot;height&quot;:10800,&quot;width&quot;:2012.6803149606299}"/>
</p:tagLst>
</file>

<file path=ppt/tags/tag85.xml><?xml version="1.0" encoding="utf-8"?>
<p:tagLst xmlns:p="http://schemas.openxmlformats.org/presentationml/2006/main">
  <p:tag name="REFSHAPE" val="295723652"/>
  <p:tag name="KSO_WM_UNIT_PLACING_PICTURE_USER_VIEWPORT" val="{&quot;height&quot;:2013.0866141732283,&quot;width&quot;:7732.9417322834643}"/>
</p:tagLst>
</file>

<file path=ppt/tags/tag86.xml><?xml version="1.0" encoding="utf-8"?>
<p:tagLst xmlns:p="http://schemas.openxmlformats.org/presentationml/2006/main">
  <p:tag name="KSO_WM_UNIT_PLACING_PICTURE_USER_VIEWPORT" val="{&quot;height&quot;:10800,&quot;width&quot;:2012.6803149606299}"/>
</p:tagLst>
</file>

<file path=ppt/tags/tag87.xml><?xml version="1.0" encoding="utf-8"?>
<p:tagLst xmlns:p="http://schemas.openxmlformats.org/presentationml/2006/main">
  <p:tag name="KSO_WM_UNIT_PLACING_PICTURE_USER_VIEWPORT" val="{&quot;height&quot;:10800,&quot;width&quot;:2012.6803149606299}"/>
</p:tagLst>
</file>

<file path=ppt/tags/tag88.xml><?xml version="1.0" encoding="utf-8"?>
<p:tagLst xmlns:p="http://schemas.openxmlformats.org/presentationml/2006/main">
  <p:tag name="KSO_WM_UNIT_PLACING_PICTURE_USER_VIEWPORT" val="{&quot;height&quot;:7690.8944881889765,&quot;width&quot;:7732.9417322834643}"/>
</p:tagLst>
</file>

<file path=ppt/tags/tag89.xml><?xml version="1.0" encoding="utf-8"?>
<p:tagLst xmlns:p="http://schemas.openxmlformats.org/presentationml/2006/main">
  <p:tag name="KSO_WM_UNIT_PLACING_PICTURE_USER_VIEWPORT" val="{&quot;height&quot;:10800,&quot;width&quot;:2012.6803149606299}"/>
</p:tagLst>
</file>

<file path=ppt/tags/tag9.xml><?xml version="1.0" encoding="utf-8"?>
<p:tagLst xmlns:p="http://schemas.openxmlformats.org/presentationml/2006/main">
  <p:tag name="KSO_WM_UNIT_PLACING_PICTURE_USER_VIEWPORT" val="{&quot;height&quot;:10800,&quot;width&quot;:2012.6803149606299}"/>
</p:tagLst>
</file>

<file path=ppt/tags/tag90.xml><?xml version="1.0" encoding="utf-8"?>
<p:tagLst xmlns:p="http://schemas.openxmlformats.org/presentationml/2006/main">
  <p:tag name="REFSHAPE" val="295723652"/>
  <p:tag name="KSO_WM_UNIT_PLACING_PICTURE_USER_VIEWPORT" val="{&quot;height&quot;:2013.0866141732283,&quot;width&quot;:7732.9417322834643}"/>
</p:tagLst>
</file>

<file path=ppt/tags/tag91.xml><?xml version="1.0" encoding="utf-8"?>
<p:tagLst xmlns:p="http://schemas.openxmlformats.org/presentationml/2006/main">
  <p:tag name="KSO_WM_UNIT_PLACING_PICTURE_USER_VIEWPORT" val="{&quot;height&quot;:10800,&quot;width&quot;:2012.6803149606299}"/>
</p:tagLst>
</file>

<file path=ppt/tags/tag92.xml><?xml version="1.0" encoding="utf-8"?>
<p:tagLst xmlns:p="http://schemas.openxmlformats.org/presentationml/2006/main">
  <p:tag name="KSO_WM_UNIT_PLACING_PICTURE_USER_VIEWPORT" val="{&quot;height&quot;:10800,&quot;width&quot;:2012.6803149606299}"/>
</p:tagLst>
</file>

<file path=ppt/tags/tag93.xml><?xml version="1.0" encoding="utf-8"?>
<p:tagLst xmlns:p="http://schemas.openxmlformats.org/presentationml/2006/main">
  <p:tag name="KSO_WM_UNIT_PLACING_PICTURE_USER_VIEWPORT" val="{&quot;height&quot;:7690.8944881889765,&quot;width&quot;:7732.9417322834643}"/>
</p:tagLst>
</file>

<file path=ppt/tags/tag94.xml><?xml version="1.0" encoding="utf-8"?>
<p:tagLst xmlns:p="http://schemas.openxmlformats.org/presentationml/2006/main">
  <p:tag name="KSO_WM_UNIT_PLACING_PICTURE_USER_VIEWPORT" val="{&quot;height&quot;:10800,&quot;width&quot;:2012.6803149606299}"/>
</p:tagLst>
</file>

<file path=ppt/tags/tag95.xml><?xml version="1.0" encoding="utf-8"?>
<p:tagLst xmlns:p="http://schemas.openxmlformats.org/presentationml/2006/main">
  <p:tag name="REFSHAPE" val="295723652"/>
  <p:tag name="KSO_WM_UNIT_PLACING_PICTURE_USER_VIEWPORT" val="{&quot;height&quot;:2013.0866141732283,&quot;width&quot;:7732.9417322834643}"/>
</p:tagLst>
</file>

<file path=ppt/tags/tag96.xml><?xml version="1.0" encoding="utf-8"?>
<p:tagLst xmlns:p="http://schemas.openxmlformats.org/presentationml/2006/main">
  <p:tag name="KSO_WM_UNIT_PLACING_PICTURE_USER_VIEWPORT" val="{&quot;height&quot;:10800,&quot;width&quot;:2012.6803149606299}"/>
</p:tagLst>
</file>

<file path=ppt/tags/tag97.xml><?xml version="1.0" encoding="utf-8"?>
<p:tagLst xmlns:p="http://schemas.openxmlformats.org/presentationml/2006/main">
  <p:tag name="KSO_WM_UNIT_PLACING_PICTURE_USER_VIEWPORT" val="{&quot;height&quot;:10800,&quot;width&quot;:2012.6803149606299}"/>
</p:tagLst>
</file>

<file path=ppt/tags/tag98.xml><?xml version="1.0" encoding="utf-8"?>
<p:tagLst xmlns:p="http://schemas.openxmlformats.org/presentationml/2006/main">
  <p:tag name="KSO_WM_UNIT_PLACING_PICTURE_USER_VIEWPORT" val="{&quot;height&quot;:7690.8944881889765,&quot;width&quot;:7732.9417322834643}"/>
</p:tagLst>
</file>

<file path=ppt/tags/tag99.xml><?xml version="1.0" encoding="utf-8"?>
<p:tagLst xmlns:p="http://schemas.openxmlformats.org/presentationml/2006/main">
  <p:tag name="KSO_WM_UNIT_PLACING_PICTURE_USER_VIEWPORT" val="{&quot;height&quot;:10800,&quot;width&quot;:2012.6803149606299}"/>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www.515ppt.com</Template>
  <TotalTime>0</TotalTime>
  <Words>5571</Words>
  <Application>WPS 演示</Application>
  <PresentationFormat>宽屏</PresentationFormat>
  <Paragraphs>330</Paragraphs>
  <Slides>38</Slides>
  <Notes>29</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38</vt:i4>
      </vt:variant>
    </vt:vector>
  </HeadingPairs>
  <TitlesOfParts>
    <vt:vector size="53" baseType="lpstr">
      <vt:lpstr>Arial</vt:lpstr>
      <vt:lpstr>宋体</vt:lpstr>
      <vt:lpstr>Wingdings</vt:lpstr>
      <vt:lpstr>华文隶书</vt:lpstr>
      <vt:lpstr>华文细黑</vt:lpstr>
      <vt:lpstr>黑体</vt:lpstr>
      <vt:lpstr>楷体</vt:lpstr>
      <vt:lpstr>微软雅黑</vt:lpstr>
      <vt:lpstr>Arial Unicode MS</vt:lpstr>
      <vt:lpstr>等线 Light</vt:lpstr>
      <vt:lpstr>等线</vt:lpstr>
      <vt:lpstr>Calibri</vt:lpstr>
      <vt:lpstr>华文中宋</vt:lpstr>
      <vt:lpstr>钟齐段宁行书</vt:lpstr>
      <vt:lpstr>Office 主题​​</vt:lpstr>
      <vt:lpstr>PowerPoint 演示文稿</vt:lpstr>
      <vt:lpstr>临床决策的概念： 是治疗疾病的策略决定。</vt:lpstr>
      <vt:lpstr>一.辨别症候的临床决策</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（一）贼至则祛之－去其所本无着眼于通</vt:lpstr>
      <vt:lpstr>（二）子逆则安之－复其所固有立意在平</vt:lpstr>
      <vt:lpstr>（二）子逆则安之－复其所固有立意在平</vt:lpstr>
      <vt:lpstr>（二）子逆则安之－复其所固有立意在平</vt:lpstr>
      <vt:lpstr>（二）子逆则安之－复其所固有立意在平</vt:lpstr>
      <vt:lpstr>（二）子逆则安之－复其所固有立意在平</vt:lpstr>
      <vt:lpstr>（二）子逆则安之－复其所固有立意在平</vt:lpstr>
      <vt:lpstr>二.审查病情的临床决策</vt:lpstr>
      <vt:lpstr>二.审查病情的临床决策</vt:lpstr>
      <vt:lpstr>（一）标本之辨，缓急其要</vt:lpstr>
      <vt:lpstr>（一）标本之辨，缓急其要</vt:lpstr>
      <vt:lpstr>（二）逆从之用，真假其要</vt:lpstr>
      <vt:lpstr>（二）逆从之用，真假其要</vt:lpstr>
      <vt:lpstr>（三）三因之制，症象其要</vt:lpstr>
      <vt:lpstr>（三）三因之制，症象其要</vt:lpstr>
      <vt:lpstr>三.揆度病势的临床决策</vt:lpstr>
      <vt:lpstr>三.揆度病势的临床决策</vt:lpstr>
      <vt:lpstr>（一）揆度病势出入，决策治疗大法</vt:lpstr>
      <vt:lpstr>（一）揆度病势出入，决策治疗大法</vt:lpstr>
      <vt:lpstr>（一）揆度病势出入，决策治疗大法</vt:lpstr>
      <vt:lpstr>（一）揆度病势出入，决策治疗大法</vt:lpstr>
      <vt:lpstr>（二）揆度病势升降，决策治疗大法</vt:lpstr>
      <vt:lpstr>（二）揆度病势升降，决策治疗大法</vt:lpstr>
      <vt:lpstr>（二）揆度病势升降，决策治疗大法</vt:lpstr>
      <vt:lpstr>（二）揆度病势升降，决策治疗大法</vt:lpstr>
      <vt:lpstr>（二）揆度病势升降，决策治疗大法</vt:lpstr>
      <vt:lpstr>（二）揆度病势升降，决策治疗大法</vt:lpstr>
      <vt:lpstr>PowerPoint 演示文稿</vt:lpstr>
    </vt:vector>
  </TitlesOfParts>
  <Company>苏州珀菲科特网络科技有限公司</Company>
  <LinksUpToDate>false</LinksUpToDate>
  <SharedDoc>false</SharedDoc>
  <HyperlinksChanged>false</HyperlinksChanged>
  <AppVersion>14.0000</AppVersion>
  <Manager>www.515ppt.com</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www.515ppt.com</dc:title>
  <dc:creator>www.515ppt.com</dc:creator>
  <cp:keywords>更多精品文档，请访问www.515ppt.com</cp:keywords>
  <dc:description>更多精品文档，请访问www.515ppt.com</dc:description>
  <dc:subject>www.515ppt.com</dc:subject>
  <cp:category>www.515ppt.com</cp:category>
  <cp:lastModifiedBy>韩力</cp:lastModifiedBy>
  <cp:revision>246</cp:revision>
  <dcterms:created xsi:type="dcterms:W3CDTF">2016-03-27T01:53:00Z</dcterms:created>
  <dcterms:modified xsi:type="dcterms:W3CDTF">2020-03-27T03:36:33Z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meFrom">
    <vt:lpwstr>www.515ppt.com</vt:lpwstr>
  </property>
  <property fmtid="{D5CDD505-2E9C-101B-9397-08002B2CF9AE}" pid="3" name="KSOProductBuildVer">
    <vt:lpwstr>2052-11.1.0.9564</vt:lpwstr>
  </property>
</Properties>
</file>